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1149" r:id="rId3"/>
    <p:sldId id="1187" r:id="rId4"/>
    <p:sldId id="1185" r:id="rId5"/>
    <p:sldId id="1177" r:id="rId6"/>
    <p:sldId id="1191" r:id="rId7"/>
    <p:sldId id="1194" r:id="rId8"/>
    <p:sldId id="1188" r:id="rId9"/>
    <p:sldId id="1189" r:id="rId10"/>
    <p:sldId id="1193" r:id="rId11"/>
    <p:sldId id="1190" r:id="rId12"/>
    <p:sldId id="1192" r:id="rId13"/>
    <p:sldId id="1176" r:id="rId14"/>
    <p:sldId id="1178" r:id="rId15"/>
    <p:sldId id="1181" r:id="rId16"/>
    <p:sldId id="1182" r:id="rId17"/>
    <p:sldId id="1195" r:id="rId18"/>
    <p:sldId id="1186" r:id="rId19"/>
    <p:sldId id="1196" r:id="rId20"/>
    <p:sldId id="1197" r:id="rId21"/>
    <p:sldId id="1198" r:id="rId22"/>
    <p:sldId id="119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B45"/>
    <a:srgbClr val="8F9BB3"/>
    <a:srgbClr val="192038"/>
    <a:srgbClr val="222222"/>
    <a:srgbClr val="151A30"/>
    <a:srgbClr val="616161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9" autoAdjust="0"/>
    <p:restoredTop sz="96327"/>
  </p:normalViewPr>
  <p:slideViewPr>
    <p:cSldViewPr snapToGrid="0">
      <p:cViewPr varScale="1">
        <p:scale>
          <a:sx n="118" d="100"/>
          <a:sy n="118" d="100"/>
        </p:scale>
        <p:origin x="22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04DB4-82F8-4C56-AE8A-253D42B2F054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5169B-E6D4-4B0C-899D-D9DCDB3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8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F245-C578-42C2-A69C-6BFB524186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F245-C578-42C2-A69C-6BFB524186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2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BC54-CF56-48C8-859E-99C565684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7119F-1DA0-4EA3-926E-DC887716D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28B35-415E-43A9-82DE-C4AB2462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15599-2729-44DD-AF55-8FCDD848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6BEC3-AA61-4F1C-84FB-BAA67D86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4BD04-0895-4332-9084-5688224A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0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3E4C-FB0B-4521-B674-DCEDBF44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4971B-C653-4A2B-A505-E0781B4FF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CFB59-9742-46B3-BA65-B586B2728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B6CC8-8CB7-4EF5-99BB-FBEB6633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2E774-35C8-487E-B282-82797703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3D8B7-AE28-487B-BD35-859E9C7F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4BD04-0895-4332-9084-5688224A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1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65E8-D4D1-4CE3-8002-EC7A246F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B774F-E0DC-4A2D-8E18-03AC12BAC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C9CC4-EA2E-4529-A26C-83A74928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C59A2-6B6C-44AE-A063-1AFB8EBA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6C988-6587-4373-90C5-7186699C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4BD04-0895-4332-9084-5688224A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3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DBD30-E892-447E-9436-85D5F030B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446FE-645E-4DD8-8D2C-482C1F518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31903-7E67-4954-8F3D-3DB08E17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B4553-605E-47E0-A344-2193497B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40DC5-BB1F-438A-BB3D-4B84D648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4BD04-0895-4332-9084-5688224A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C77F-D4B2-4D86-9336-6716E98A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087E-CB2A-475C-A219-055051757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E62231-CE63-495E-BA12-636FAC36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76974" y="3438977"/>
            <a:ext cx="4114800" cy="365125"/>
          </a:xfrm>
        </p:spPr>
        <p:txBody>
          <a:bodyPr/>
          <a:lstStyle/>
          <a:p>
            <a:r>
              <a:rPr lang="en-US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4895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087E-CB2A-475C-A219-055051757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57" y="2362199"/>
            <a:ext cx="10515600" cy="3814763"/>
          </a:xfrm>
        </p:spPr>
        <p:txBody>
          <a:bodyPr>
            <a:normAutofit/>
          </a:bodyPr>
          <a:lstStyle>
            <a:lvl1pPr marL="365760" indent="-365760">
              <a:defRPr sz="2000"/>
            </a:lvl1pPr>
            <a:lvl2pPr marL="365760" indent="-365760">
              <a:defRPr sz="1800"/>
            </a:lvl2pPr>
            <a:lvl3pPr marL="365760" indent="-365760">
              <a:defRPr sz="1600"/>
            </a:lvl3pPr>
            <a:lvl4pPr marL="365760" indent="-365760">
              <a:defRPr sz="1400"/>
            </a:lvl4pPr>
            <a:lvl5pPr marL="365760" indent="-36576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752C48-C129-4DFF-97C0-5E1554A83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457" y="1569148"/>
            <a:ext cx="10515601" cy="59872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8AF1DD3-8013-479A-8372-14D9ADB7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7" y="616371"/>
            <a:ext cx="10515600" cy="8230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91C32-18BE-4706-9EA2-CFB8EE2A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76974" y="3438977"/>
            <a:ext cx="4114800" cy="365125"/>
          </a:xfrm>
        </p:spPr>
        <p:txBody>
          <a:bodyPr/>
          <a:lstStyle/>
          <a:p>
            <a:r>
              <a:rPr lang="en-US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34834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9932-C2F3-47FA-96A0-1B98D469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5C274-E075-4204-8176-0683B7CE6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D4E90-363B-4A82-B237-C9E07E1BA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AE7D4-17B9-413F-95F8-F6E9459A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CEAC2-8C7B-45F4-9A5C-552A174C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4BD04-0895-4332-9084-5688224A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4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0F35-30F8-4205-9FB2-0A3ACBF0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C6894-9B4B-41AC-AF2E-F76C97D9B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2DF47-6F7B-4372-A0D3-9E5B979A0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3ABB5-A623-4E38-B801-2556E272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CEC0B-C2C5-4A12-9B01-6F5A8C9E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3AB65-9E04-4C11-AC4E-B235A9ED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4BD04-0895-4332-9084-5688224A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4910-2F64-4514-A752-8995CD33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4D783-A5B3-4671-B8AC-B16BF41F6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8AFE4-9444-44CE-B877-8E8490445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F54F7-299D-4454-8075-E6960D266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C1E59-7899-47D3-823B-FC200F48F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A4CD8-F6C1-412D-AEEC-E85EA54E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98788A-8F06-47B3-B1A3-F98C9B65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D77CD-7E8D-4B00-8CCA-667E24EC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4BD04-0895-4332-9084-5688224A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19B0-BC67-41E8-AAED-37C235EC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FC833-63EB-40CE-8E23-526AA9E5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245B9-D833-4FED-BA00-BB748EBE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42CDF-61A4-4A9C-8A83-D191037F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4BD04-0895-4332-9084-5688224A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8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2E80C2-6646-4525-89A0-61AEF1D3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7C5D0-CA76-4897-B41C-72260695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E441B-9431-4259-9A42-06E03A05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4BD04-0895-4332-9084-5688224A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4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1ECB-2BFF-4BEB-8E80-6EFA3564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B4681-5524-4C77-9B44-426D1CE8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C7C96-6A25-438C-A235-D5B77DA9B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828E3-A35D-47B9-9291-38CF581D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AE07D-A337-4501-A982-7789E694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7B829-933E-4465-BE26-93087B5F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E4BD04-0895-4332-9084-5688224A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8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9B0A8-A212-4A74-BA0F-8F32551C5FA2}"/>
              </a:ext>
            </a:extLst>
          </p:cNvPr>
          <p:cNvSpPr/>
          <p:nvPr userDrawn="1"/>
        </p:nvSpPr>
        <p:spPr>
          <a:xfrm>
            <a:off x="11676748" y="0"/>
            <a:ext cx="515252" cy="6858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EBA7F-3004-40C5-B755-777A8BCD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4A44F-6517-4459-99BB-167D55202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5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404890-883A-416F-96BC-E313594BCF1F}"/>
              </a:ext>
            </a:extLst>
          </p:cNvPr>
          <p:cNvSpPr txBox="1">
            <a:spLocks/>
          </p:cNvSpPr>
          <p:nvPr userDrawn="1"/>
        </p:nvSpPr>
        <p:spPr>
          <a:xfrm>
            <a:off x="11681979" y="6233746"/>
            <a:ext cx="510021" cy="487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08D9B-7BBF-4A02-9DC4-2A70841023E4}" type="slidenum">
              <a:rPr lang="en-GB" smtClean="0">
                <a:latin typeface="+mj-lt"/>
              </a:rPr>
              <a:pPr/>
              <a:t>‹#›</a:t>
            </a:fld>
            <a:endParaRPr lang="en-GB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23DE3-2C26-497E-8DD7-FAD319974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876974" y="34389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9BB3">
                    <a:alpha val="30000"/>
                  </a:srgbClr>
                </a:solidFill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46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F9BB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F9BB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F9BB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F9BB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F9BB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rfc/rfc1951.txt" TargetMode="External"/><Relationship Id="rId2" Type="http://schemas.openxmlformats.org/officeDocument/2006/relationships/hyperlink" Target="https://tools.ietf.org/html/rfc763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sEzTQ4iuqU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evernym.com/blog/gentle-introduction-verifiable-credential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mattr-global/a-solution-for-privacy-preserving-verifiable-credentials-f1650aa16093" TargetMode="External"/><Relationship Id="rId2" Type="http://schemas.openxmlformats.org/officeDocument/2006/relationships/hyperlink" Target="https://www.evernym.com/blog/gentle-introduction-verifiable-credentia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uQd8wlBIkE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mn2FDpeiNA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aYsPyz0a2Q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avici.io" TargetMode="External"/><Relationship Id="rId13" Type="http://schemas.openxmlformats.org/officeDocument/2006/relationships/image" Target="../media/image6.svg"/><Relationship Id="rId3" Type="http://schemas.openxmlformats.org/officeDocument/2006/relationships/image" Target="../media/image42.svg"/><Relationship Id="rId7" Type="http://schemas.openxmlformats.org/officeDocument/2006/relationships/image" Target="../media/image46.png"/><Relationship Id="rId12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hyperlink" Target="mailto:Dan@Pravici.com" TargetMode="External"/><Relationship Id="rId5" Type="http://schemas.openxmlformats.org/officeDocument/2006/relationships/image" Target="../media/image44.svg"/><Relationship Id="rId10" Type="http://schemas.openxmlformats.org/officeDocument/2006/relationships/hyperlink" Target="mailto:Mahesh@Pravici.com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Kt-dXBzaHc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yvaccinerecord.cdph.ca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5BD933C-3F0F-44DF-8939-A1CFE4957F66}"/>
              </a:ext>
            </a:extLst>
          </p:cNvPr>
          <p:cNvGrpSpPr/>
          <p:nvPr/>
        </p:nvGrpSpPr>
        <p:grpSpPr>
          <a:xfrm>
            <a:off x="-3764560" y="765479"/>
            <a:ext cx="17814051" cy="4914187"/>
            <a:chOff x="-4825816" y="838200"/>
            <a:chExt cx="17814051" cy="491418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EEBF24F-DC56-44D5-9049-F38F42EF7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61331" y="838200"/>
              <a:ext cx="8826904" cy="491418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2C2D85A-59CF-4B0A-B054-97EA40230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4825816" y="838200"/>
              <a:ext cx="8826904" cy="491418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689296-AC4C-43DB-8A19-9B78AD4F7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2466" y="2235200"/>
            <a:ext cx="7049534" cy="2120624"/>
          </a:xfrm>
        </p:spPr>
        <p:txBody>
          <a:bodyPr anchor="ctr">
            <a:normAutofit fontScale="90000"/>
          </a:bodyPr>
          <a:lstStyle/>
          <a:p>
            <a:r>
              <a:rPr lang="en-US" sz="11500" dirty="0"/>
              <a:t>PocketCred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FB3E8-19D3-44AE-8C98-750ADD52A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666" y="2567263"/>
            <a:ext cx="1802893" cy="1323142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8F9BB3"/>
                </a:solidFill>
              </a:rPr>
              <a:t>Verifiable Credentia</a:t>
            </a:r>
            <a:r>
              <a:rPr lang="en-US" dirty="0"/>
              <a:t>ls</a:t>
            </a:r>
            <a:endParaRPr lang="en-US" dirty="0">
              <a:solidFill>
                <a:srgbClr val="8F9BB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DAE43-9E26-4E19-B7DC-88A1116ED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364" y="1216893"/>
            <a:ext cx="4121030" cy="4121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0682BD-49F1-484E-94AB-CEDD6C230F2C}"/>
                  </a:ext>
                </a:extLst>
              </p:cNvPr>
              <p:cNvSpPr txBox="1"/>
              <p:nvPr/>
            </p:nvSpPr>
            <p:spPr>
              <a:xfrm>
                <a:off x="11887983" y="2502177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™️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0682BD-49F1-484E-94AB-CEDD6C230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983" y="2502177"/>
                <a:ext cx="288541" cy="369332"/>
              </a:xfrm>
              <a:prstGeom prst="rect">
                <a:avLst/>
              </a:prstGeom>
              <a:blipFill>
                <a:blip r:embed="rId5"/>
                <a:stretch>
                  <a:fillRect l="-21739" r="-21739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38334BD-F1F4-4C43-9752-E5B7FE11CC6C}"/>
              </a:ext>
            </a:extLst>
          </p:cNvPr>
          <p:cNvGrpSpPr/>
          <p:nvPr/>
        </p:nvGrpSpPr>
        <p:grpSpPr>
          <a:xfrm>
            <a:off x="4503681" y="6174349"/>
            <a:ext cx="3173654" cy="417608"/>
            <a:chOff x="5229679" y="5436902"/>
            <a:chExt cx="3173654" cy="41760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1DFB048-959A-4566-8FE2-FC495D740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80414" y="5436902"/>
              <a:ext cx="1422919" cy="327128"/>
            </a:xfrm>
            <a:prstGeom prst="rect">
              <a:avLst/>
            </a:prstGeom>
          </p:spPr>
        </p:pic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115C8112-5F9F-4427-AD96-FEE45C885969}"/>
                </a:ext>
              </a:extLst>
            </p:cNvPr>
            <p:cNvSpPr txBox="1">
              <a:spLocks/>
            </p:cNvSpPr>
            <p:nvPr/>
          </p:nvSpPr>
          <p:spPr>
            <a:xfrm>
              <a:off x="5229679" y="5459762"/>
              <a:ext cx="1750736" cy="3947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8F9BB3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8F9BB3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8F9BB3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8F9BB3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8F9BB3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 spc="300" dirty="0">
                  <a:solidFill>
                    <a:schemeClr val="tx1"/>
                  </a:solidFill>
                </a:rPr>
                <a:t>PRESENTED BY 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     </a:t>
              </a: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13813195-2466-564A-8AE1-F1B2AFB03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1784" y="1944554"/>
            <a:ext cx="2425511" cy="55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0B4D-568D-6840-977E-503158B0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Health Cards – VC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78D9F-0811-104F-8065-7D381735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31B82-DC1D-FE44-BDB4-85A4AD1D2CF0}"/>
              </a:ext>
            </a:extLst>
          </p:cNvPr>
          <p:cNvSpPr txBox="1"/>
          <p:nvPr/>
        </p:nvSpPr>
        <p:spPr>
          <a:xfrm>
            <a:off x="10765446" y="6221140"/>
            <a:ext cx="98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Jason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035A78-DCE0-154D-B17C-E5FB255FB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57" y="1445870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 ensure that all Health Cards can be represented in QR codes, issuers SHALL ensure that the following constraints apply at the time of issuance:</a:t>
            </a:r>
          </a:p>
          <a:p>
            <a:r>
              <a:rPr lang="en-US" dirty="0"/>
              <a:t>JWS Header</a:t>
            </a:r>
          </a:p>
          <a:p>
            <a:pPr lvl="1"/>
            <a:r>
              <a:rPr lang="en-US" dirty="0"/>
              <a:t>header includes </a:t>
            </a:r>
            <a:r>
              <a:rPr lang="en-US" dirty="0" err="1"/>
              <a:t>alg</a:t>
            </a:r>
            <a:r>
              <a:rPr lang="en-US" dirty="0"/>
              <a:t>: "ES256"</a:t>
            </a:r>
          </a:p>
          <a:p>
            <a:pPr lvl="1"/>
            <a:r>
              <a:rPr lang="en-US" dirty="0"/>
              <a:t>header includes zip: "DEF"</a:t>
            </a:r>
          </a:p>
          <a:p>
            <a:pPr lvl="1"/>
            <a:r>
              <a:rPr lang="en-US" dirty="0"/>
              <a:t>header includes kid equal to the base64url-encoded SHA-256 JWK Thumbprint of the key (see </a:t>
            </a:r>
            <a:r>
              <a:rPr lang="en-US" dirty="0">
                <a:hlinkClick r:id="rId2"/>
              </a:rPr>
              <a:t>RFC7638</a:t>
            </a:r>
            <a:r>
              <a:rPr lang="en-US" dirty="0"/>
              <a:t>)</a:t>
            </a:r>
          </a:p>
          <a:p>
            <a:r>
              <a:rPr lang="en-US" dirty="0"/>
              <a:t>JWS Payload</a:t>
            </a:r>
          </a:p>
          <a:p>
            <a:pPr lvl="1"/>
            <a:r>
              <a:rPr lang="en-US" dirty="0"/>
              <a:t>payload is minified (i.e., all optional whitespace is stripped)</a:t>
            </a:r>
          </a:p>
          <a:p>
            <a:pPr lvl="1"/>
            <a:r>
              <a:rPr lang="en-US" dirty="0"/>
              <a:t>payload is compressed with the DEFLATE (see </a:t>
            </a:r>
            <a:r>
              <a:rPr lang="en-US" dirty="0">
                <a:hlinkClick r:id="rId3"/>
              </a:rPr>
              <a:t>RFC1951</a:t>
            </a:r>
            <a:r>
              <a:rPr lang="en-US" dirty="0"/>
              <a:t>) algorithm before being signed (note, this should be "raw" DEFLATE compression, omitting any </a:t>
            </a:r>
            <a:r>
              <a:rPr lang="en-US" dirty="0" err="1"/>
              <a:t>zlib</a:t>
            </a:r>
            <a:r>
              <a:rPr lang="en-US" dirty="0"/>
              <a:t> or </a:t>
            </a:r>
            <a:r>
              <a:rPr lang="en-US" dirty="0" err="1"/>
              <a:t>gz</a:t>
            </a:r>
            <a:r>
              <a:rPr lang="en-US" dirty="0"/>
              <a:t> headers)</a:t>
            </a:r>
          </a:p>
          <a:p>
            <a:pPr lvl="1"/>
            <a:r>
              <a:rPr lang="en-US" dirty="0"/>
              <a:t>payload .</a:t>
            </a:r>
            <a:r>
              <a:rPr lang="en-US" dirty="0" err="1"/>
              <a:t>vc.credentialSubject.fhirBundle</a:t>
            </a:r>
            <a:r>
              <a:rPr lang="en-US" dirty="0"/>
              <a:t> is created</a:t>
            </a:r>
          </a:p>
        </p:txBody>
      </p:sp>
    </p:spTree>
    <p:extLst>
      <p:ext uri="{BB962C8B-B14F-4D97-AF65-F5344CB8AC3E}">
        <p14:creationId xmlns:p14="http://schemas.microsoft.com/office/powerpoint/2010/main" val="429242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0B4D-568D-6840-977E-503158B0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Health Cards –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78D9F-0811-104F-8065-7D381735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31B82-DC1D-FE44-BDB4-85A4AD1D2CF0}"/>
              </a:ext>
            </a:extLst>
          </p:cNvPr>
          <p:cNvSpPr txBox="1"/>
          <p:nvPr/>
        </p:nvSpPr>
        <p:spPr>
          <a:xfrm>
            <a:off x="10765446" y="6221140"/>
            <a:ext cx="98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Kevin</a:t>
            </a:r>
          </a:p>
        </p:txBody>
      </p:sp>
      <p:pic>
        <p:nvPicPr>
          <p:cNvPr id="8" name="Online Media 7" descr="Pravici PocketCred SMART Health Cards Demo">
            <a:hlinkClick r:id="" action="ppaction://media"/>
            <a:extLst>
              <a:ext uri="{FF2B5EF4-FFF2-40B4-BE49-F238E27FC236}">
                <a16:creationId xmlns:a16="http://schemas.microsoft.com/office/drawing/2014/main" id="{95089889-7CF7-A84B-84D0-4A97128822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4714" y="1690688"/>
            <a:ext cx="8160657" cy="46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0B4D-568D-6840-977E-503158B0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Health Cards – Verification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78D9F-0811-104F-8065-7D381735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31B82-DC1D-FE44-BDB4-85A4AD1D2CF0}"/>
              </a:ext>
            </a:extLst>
          </p:cNvPr>
          <p:cNvSpPr txBox="1"/>
          <p:nvPr/>
        </p:nvSpPr>
        <p:spPr>
          <a:xfrm>
            <a:off x="10765446" y="6221140"/>
            <a:ext cx="98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Kevin</a:t>
            </a:r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4E7427C8-8A0C-F247-AC41-DEC891CD9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63" y="4152388"/>
            <a:ext cx="2615873" cy="26158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DF60F1-4E53-854E-8A81-EA1C170EC899}"/>
              </a:ext>
            </a:extLst>
          </p:cNvPr>
          <p:cNvSpPr/>
          <p:nvPr/>
        </p:nvSpPr>
        <p:spPr>
          <a:xfrm>
            <a:off x="751114" y="1179060"/>
            <a:ext cx="110006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</a:rPr>
              <a:t>Issuers sign Health Card VCs (Verifiable Credentials) with a signing key (private key)</a:t>
            </a:r>
          </a:p>
          <a:p>
            <a:endParaRPr lang="en-US" sz="2400" dirty="0">
              <a:latin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</a:rPr>
              <a:t>Issuer publish the corresponding public key (public key) at /.well-known/</a:t>
            </a:r>
            <a:r>
              <a:rPr lang="en-US" sz="2400" dirty="0" err="1">
                <a:latin typeface="Roboto" panose="02000000000000000000" pitchFamily="2" charset="0"/>
              </a:rPr>
              <a:t>jwks.json</a:t>
            </a:r>
            <a:endParaRPr lang="en-US" sz="2400" dirty="0">
              <a:latin typeface="Roboto" panose="02000000000000000000" pitchFamily="2" charset="0"/>
            </a:endParaRPr>
          </a:p>
          <a:p>
            <a:endParaRPr lang="en-US" sz="2400" dirty="0">
              <a:latin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</a:rPr>
              <a:t>Wallets and Verifiers use the public key to verify Issuer signatures on Health Cards</a:t>
            </a:r>
            <a:endParaRPr lang="en-US" sz="2400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17D0-5CCA-4BAD-9C04-17E957CB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652" y="1290366"/>
            <a:ext cx="9218696" cy="780085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Using Verifialble credentials</a:t>
            </a:r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B3FAB054-351F-431F-90B7-A8EFED8803F4}"/>
              </a:ext>
            </a:extLst>
          </p:cNvPr>
          <p:cNvSpPr/>
          <p:nvPr/>
        </p:nvSpPr>
        <p:spPr>
          <a:xfrm flipH="1">
            <a:off x="10709347" y="3547276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45038EF-283C-48CD-9388-545AFFA9E764}"/>
              </a:ext>
            </a:extLst>
          </p:cNvPr>
          <p:cNvSpPr txBox="1">
            <a:spLocks/>
          </p:cNvSpPr>
          <p:nvPr/>
        </p:nvSpPr>
        <p:spPr>
          <a:xfrm>
            <a:off x="2509692" y="1024416"/>
            <a:ext cx="7356043" cy="366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spc="300" dirty="0">
                <a:solidFill>
                  <a:srgbClr val="00D0FF"/>
                </a:solidFill>
              </a:rPr>
              <a:t>THE CASE FOR SELF SOVERIGN IDENTITY FOR COVID  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A979F763-8879-4770-9BAE-C08D8A1D17AB}"/>
              </a:ext>
            </a:extLst>
          </p:cNvPr>
          <p:cNvSpPr/>
          <p:nvPr/>
        </p:nvSpPr>
        <p:spPr>
          <a:xfrm rot="10800000" flipH="1">
            <a:off x="0" y="-1338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ACECC80-A4E5-B347-9719-FEC1454C1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7944" y="4370103"/>
            <a:ext cx="467591" cy="992292"/>
          </a:xfrm>
          <a:prstGeom prst="ellipse">
            <a:avLst/>
          </a:prstGeom>
          <a:ln w="57150">
            <a:solidFill>
              <a:schemeClr val="accent1"/>
            </a:solidFill>
          </a:ln>
        </p:spPr>
      </p:pic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2A89303-C5E7-CD47-985B-E7369F179B8F}"/>
              </a:ext>
            </a:extLst>
          </p:cNvPr>
          <p:cNvSpPr txBox="1">
            <a:spLocks/>
          </p:cNvSpPr>
          <p:nvPr/>
        </p:nvSpPr>
        <p:spPr>
          <a:xfrm>
            <a:off x="2736582" y="2136585"/>
            <a:ext cx="7490204" cy="823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A Free mobile app (connect.me, trinsic.id, PocketCred) </a:t>
            </a:r>
            <a:r>
              <a:rPr lang="en-US" dirty="0">
                <a:ea typeface="+mj-ea"/>
                <a:cs typeface="Segoe UI Light" panose="020B0502040204020203" pitchFamily="34" charset="0"/>
              </a:rPr>
              <a:t>will hold a Digital Wallet with Verifiable Credentials</a:t>
            </a:r>
            <a:endParaRPr lang="en-GB" dirty="0"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5D75FDD-673B-D249-9FF4-774FA2A4D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78" b="-2077"/>
          <a:stretch/>
        </p:blipFill>
        <p:spPr>
          <a:xfrm>
            <a:off x="3017520" y="3169782"/>
            <a:ext cx="1488440" cy="992293"/>
          </a:xfrm>
          <a:prstGeom prst="ellipse">
            <a:avLst/>
          </a:prstGeom>
          <a:ln w="5715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977D8B-8EC3-8B4C-B3C6-B5E2875232A9}"/>
              </a:ext>
            </a:extLst>
          </p:cNvPr>
          <p:cNvSpPr txBox="1"/>
          <p:nvPr/>
        </p:nvSpPr>
        <p:spPr>
          <a:xfrm>
            <a:off x="5347504" y="3322153"/>
            <a:ext cx="566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medical agency such as a doctor’s office/clinic will issue a verifiable credential for a vaccine or test result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49563A-C297-4F47-98FE-B4911811AD89}"/>
              </a:ext>
            </a:extLst>
          </p:cNvPr>
          <p:cNvSpPr txBox="1"/>
          <p:nvPr/>
        </p:nvSpPr>
        <p:spPr>
          <a:xfrm>
            <a:off x="5456064" y="4599787"/>
            <a:ext cx="555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Customer/Employee stores credential in mobile app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A09F3FA-7CF0-E34B-BA7B-477DE34FA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2616" y="5629266"/>
            <a:ext cx="1363344" cy="836361"/>
          </a:xfrm>
          <a:prstGeom prst="ellipse">
            <a:avLst/>
          </a:prstGeom>
          <a:ln w="57150">
            <a:solidFill>
              <a:schemeClr val="accent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89C5D31-592E-2947-8414-7460A91AAC6F}"/>
              </a:ext>
            </a:extLst>
          </p:cNvPr>
          <p:cNvSpPr txBox="1"/>
          <p:nvPr/>
        </p:nvSpPr>
        <p:spPr>
          <a:xfrm>
            <a:off x="5439554" y="5862780"/>
            <a:ext cx="535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Customer/employee present credential for verification at work/shopping/travel sites</a:t>
            </a:r>
          </a:p>
        </p:txBody>
      </p:sp>
    </p:spTree>
    <p:extLst>
      <p:ext uri="{BB962C8B-B14F-4D97-AF65-F5344CB8AC3E}">
        <p14:creationId xmlns:p14="http://schemas.microsoft.com/office/powerpoint/2010/main" val="317745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17D0-5CCA-4BAD-9C04-17E957CB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037" y="1057174"/>
            <a:ext cx="9218696" cy="780085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Using Verifialble credentials</a:t>
            </a:r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B3FAB054-351F-431F-90B7-A8EFED8803F4}"/>
              </a:ext>
            </a:extLst>
          </p:cNvPr>
          <p:cNvSpPr/>
          <p:nvPr/>
        </p:nvSpPr>
        <p:spPr>
          <a:xfrm flipH="1">
            <a:off x="10709347" y="3547276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45038EF-283C-48CD-9388-545AFFA9E764}"/>
              </a:ext>
            </a:extLst>
          </p:cNvPr>
          <p:cNvSpPr txBox="1">
            <a:spLocks/>
          </p:cNvSpPr>
          <p:nvPr/>
        </p:nvSpPr>
        <p:spPr>
          <a:xfrm>
            <a:off x="2703360" y="715080"/>
            <a:ext cx="7089826" cy="3663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spc="300" dirty="0">
                <a:solidFill>
                  <a:srgbClr val="00D0FF"/>
                </a:solidFill>
              </a:rPr>
              <a:t>THE CASE FOR SELF SOVERIGN IDENTITY FOR COVID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A979F763-8879-4770-9BAE-C08D8A1D17AB}"/>
              </a:ext>
            </a:extLst>
          </p:cNvPr>
          <p:cNvSpPr/>
          <p:nvPr/>
        </p:nvSpPr>
        <p:spPr>
          <a:xfrm rot="10800000" flipH="1">
            <a:off x="0" y="-1338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2A89303-C5E7-CD47-985B-E7369F179B8F}"/>
              </a:ext>
            </a:extLst>
          </p:cNvPr>
          <p:cNvSpPr txBox="1">
            <a:spLocks/>
          </p:cNvSpPr>
          <p:nvPr/>
        </p:nvSpPr>
        <p:spPr>
          <a:xfrm>
            <a:off x="2726191" y="1772025"/>
            <a:ext cx="7490204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ea typeface="+mj-ea"/>
                <a:cs typeface="Segoe UI Light" panose="020B0502040204020203" pitchFamily="34" charset="0"/>
              </a:rPr>
              <a:t>How it works</a:t>
            </a:r>
            <a:endParaRPr lang="en-GB" dirty="0"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AA0C0-7B30-074C-8383-16478B492F8E}"/>
              </a:ext>
            </a:extLst>
          </p:cNvPr>
          <p:cNvSpPr txBox="1"/>
          <p:nvPr/>
        </p:nvSpPr>
        <p:spPr>
          <a:xfrm>
            <a:off x="1840375" y="6027317"/>
            <a:ext cx="837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Source: https://www.evernym.com/blog/gentle-introduction-verifiable-credentials/</a:t>
            </a:r>
            <a:endParaRPr lang="en-US" dirty="0"/>
          </a:p>
        </p:txBody>
      </p:sp>
      <p:pic>
        <p:nvPicPr>
          <p:cNvPr id="5122" name="Picture 2" descr="Verifiable credentials facilitate interactions through SSI's notion of the trust triangle">
            <a:extLst>
              <a:ext uri="{FF2B5EF4-FFF2-40B4-BE49-F238E27FC236}">
                <a16:creationId xmlns:a16="http://schemas.microsoft.com/office/drawing/2014/main" id="{C60DB82F-CD7B-1648-8590-E49ADB1E1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91" y="2232842"/>
            <a:ext cx="6289263" cy="377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17D0-5CCA-4BAD-9C04-17E957CB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650" y="1263507"/>
            <a:ext cx="9218696" cy="780085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Using Verifiable credentials</a:t>
            </a:r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B3FAB054-351F-431F-90B7-A8EFED8803F4}"/>
              </a:ext>
            </a:extLst>
          </p:cNvPr>
          <p:cNvSpPr/>
          <p:nvPr/>
        </p:nvSpPr>
        <p:spPr>
          <a:xfrm flipH="1">
            <a:off x="10709347" y="3547276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45038EF-283C-48CD-9388-545AFFA9E764}"/>
              </a:ext>
            </a:extLst>
          </p:cNvPr>
          <p:cNvSpPr txBox="1">
            <a:spLocks/>
          </p:cNvSpPr>
          <p:nvPr/>
        </p:nvSpPr>
        <p:spPr>
          <a:xfrm>
            <a:off x="2588587" y="341943"/>
            <a:ext cx="7124550" cy="3663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spc="300" dirty="0">
                <a:solidFill>
                  <a:srgbClr val="00D0FF"/>
                </a:solidFill>
              </a:rPr>
              <a:t>THE CASE FOR SELF SOVERIGN IDENTITY FOR COVID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A979F763-8879-4770-9BAE-C08D8A1D17AB}"/>
              </a:ext>
            </a:extLst>
          </p:cNvPr>
          <p:cNvSpPr/>
          <p:nvPr/>
        </p:nvSpPr>
        <p:spPr>
          <a:xfrm rot="10800000" flipH="1">
            <a:off x="0" y="-1338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2A89303-C5E7-CD47-985B-E7369F179B8F}"/>
              </a:ext>
            </a:extLst>
          </p:cNvPr>
          <p:cNvSpPr txBox="1">
            <a:spLocks/>
          </p:cNvSpPr>
          <p:nvPr/>
        </p:nvSpPr>
        <p:spPr>
          <a:xfrm>
            <a:off x="2588587" y="829637"/>
            <a:ext cx="7490204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Quick Primer </a:t>
            </a:r>
            <a:r>
              <a:rPr lang="en-US" dirty="0"/>
              <a:t>on verifiable credentials</a:t>
            </a:r>
            <a:endParaRPr lang="en-GB" dirty="0"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AA0C0-7B30-074C-8383-16478B492F8E}"/>
              </a:ext>
            </a:extLst>
          </p:cNvPr>
          <p:cNvSpPr txBox="1"/>
          <p:nvPr/>
        </p:nvSpPr>
        <p:spPr>
          <a:xfrm>
            <a:off x="93443" y="5843697"/>
            <a:ext cx="1089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Source: </a:t>
            </a:r>
            <a:r>
              <a:rPr lang="en-US" dirty="0">
                <a:hlinkClick r:id="rId3"/>
              </a:rPr>
              <a:t>https://medium.com/mattr-global/a-solution-for-privacy-preserving-verifiable-credentials-f1650aa16093</a:t>
            </a:r>
            <a:endParaRPr lang="en-US" dirty="0"/>
          </a:p>
        </p:txBody>
      </p:sp>
      <p:pic>
        <p:nvPicPr>
          <p:cNvPr id="9" name="Picture 2" descr="Image for post">
            <a:extLst>
              <a:ext uri="{FF2B5EF4-FFF2-40B4-BE49-F238E27FC236}">
                <a16:creationId xmlns:a16="http://schemas.microsoft.com/office/drawing/2014/main" id="{E33D2849-0E5F-274A-8966-B0E7CAB4CE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43" y="2040884"/>
            <a:ext cx="6289263" cy="374360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9981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17D0-5CCA-4BAD-9C04-17E957CB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650" y="1151997"/>
            <a:ext cx="9218696" cy="780085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Using Verifialble credentials</a:t>
            </a:r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B3FAB054-351F-431F-90B7-A8EFED8803F4}"/>
              </a:ext>
            </a:extLst>
          </p:cNvPr>
          <p:cNvSpPr/>
          <p:nvPr/>
        </p:nvSpPr>
        <p:spPr>
          <a:xfrm flipH="1">
            <a:off x="10709347" y="3547276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45038EF-283C-48CD-9388-545AFFA9E764}"/>
              </a:ext>
            </a:extLst>
          </p:cNvPr>
          <p:cNvSpPr txBox="1">
            <a:spLocks/>
          </p:cNvSpPr>
          <p:nvPr/>
        </p:nvSpPr>
        <p:spPr>
          <a:xfrm>
            <a:off x="2617066" y="914317"/>
            <a:ext cx="6289263" cy="3663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spc="300" dirty="0">
                <a:solidFill>
                  <a:srgbClr val="00D0FF"/>
                </a:solidFill>
              </a:rPr>
              <a:t>THE CASE FOR SELF SOVERIGN IDENTITY FOR COVID  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A979F763-8879-4770-9BAE-C08D8A1D17AB}"/>
              </a:ext>
            </a:extLst>
          </p:cNvPr>
          <p:cNvSpPr/>
          <p:nvPr/>
        </p:nvSpPr>
        <p:spPr>
          <a:xfrm rot="10800000" flipH="1">
            <a:off x="0" y="-1338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2A89303-C5E7-CD47-985B-E7369F179B8F}"/>
              </a:ext>
            </a:extLst>
          </p:cNvPr>
          <p:cNvSpPr txBox="1">
            <a:spLocks/>
          </p:cNvSpPr>
          <p:nvPr/>
        </p:nvSpPr>
        <p:spPr>
          <a:xfrm>
            <a:off x="2726191" y="2137842"/>
            <a:ext cx="7490204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Quick Primer </a:t>
            </a:r>
            <a:r>
              <a:rPr lang="en-US" dirty="0"/>
              <a:t>on verifiable credentials</a:t>
            </a:r>
            <a:endParaRPr lang="en-GB" dirty="0"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10" name="Picture 4" descr="Flow diagram">
            <a:extLst>
              <a:ext uri="{FF2B5EF4-FFF2-40B4-BE49-F238E27FC236}">
                <a16:creationId xmlns:a16="http://schemas.microsoft.com/office/drawing/2014/main" id="{74CA62A3-9299-9F44-900F-99888752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94" y="2234501"/>
            <a:ext cx="8585407" cy="33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26586-67BC-4643-89D8-952E56479337}"/>
              </a:ext>
            </a:extLst>
          </p:cNvPr>
          <p:cNvSpPr txBox="1"/>
          <p:nvPr/>
        </p:nvSpPr>
        <p:spPr>
          <a:xfrm>
            <a:off x="1834829" y="5492981"/>
            <a:ext cx="819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Verifier presents a QR Code; Mobile App reads it and sends the Verifiable Credential Requested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44786-82CF-EB4F-90AB-AC08449B8FA4}"/>
              </a:ext>
            </a:extLst>
          </p:cNvPr>
          <p:cNvSpPr txBox="1"/>
          <p:nvPr/>
        </p:nvSpPr>
        <p:spPr>
          <a:xfrm>
            <a:off x="8132732" y="4076115"/>
            <a:ext cx="16088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F0502020204030204" pitchFamily="34" charset="0"/>
                <a:cs typeface="MV Boli" panose="020F0502020204030204" pitchFamily="34" charset="0"/>
              </a:rPr>
              <a:t>Verifier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F4EC55-FF40-AB4E-A7A3-2D1DBAD5D8D4}"/>
              </a:ext>
            </a:extLst>
          </p:cNvPr>
          <p:cNvSpPr txBox="1"/>
          <p:nvPr/>
        </p:nvSpPr>
        <p:spPr>
          <a:xfrm>
            <a:off x="2057952" y="3778236"/>
            <a:ext cx="1608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F0502020204030204" pitchFamily="34" charset="0"/>
                <a:cs typeface="MV Boli" panose="020F0502020204030204" pitchFamily="34" charset="0"/>
              </a:rPr>
              <a:t>Mobile</a:t>
            </a:r>
          </a:p>
          <a:p>
            <a:r>
              <a:rPr lang="en-US" sz="2400" dirty="0">
                <a:latin typeface="MV Boli" panose="020F0502020204030204" pitchFamily="34" charset="0"/>
                <a:cs typeface="MV Boli" panose="020F0502020204030204" pitchFamily="34" charset="0"/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292292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17D0-5CCA-4BAD-9C04-17E957CB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434" y="575330"/>
            <a:ext cx="9218696" cy="78008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Using Verifiable credentials – How it Works</a:t>
            </a:r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B3FAB054-351F-431F-90B7-A8EFED8803F4}"/>
              </a:ext>
            </a:extLst>
          </p:cNvPr>
          <p:cNvSpPr/>
          <p:nvPr/>
        </p:nvSpPr>
        <p:spPr>
          <a:xfrm flipH="1">
            <a:off x="10709347" y="3547276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45038EF-283C-48CD-9388-545AFFA9E764}"/>
              </a:ext>
            </a:extLst>
          </p:cNvPr>
          <p:cNvSpPr txBox="1">
            <a:spLocks/>
          </p:cNvSpPr>
          <p:nvPr/>
        </p:nvSpPr>
        <p:spPr>
          <a:xfrm>
            <a:off x="2704151" y="209010"/>
            <a:ext cx="6289263" cy="3663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spc="300" dirty="0">
                <a:solidFill>
                  <a:srgbClr val="00D0FF"/>
                </a:solidFill>
              </a:rPr>
              <a:t>THE CASE FOR SELF SOVERIGN IDENTITY FOR COVID  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A979F763-8879-4770-9BAE-C08D8A1D17AB}"/>
              </a:ext>
            </a:extLst>
          </p:cNvPr>
          <p:cNvSpPr/>
          <p:nvPr/>
        </p:nvSpPr>
        <p:spPr>
          <a:xfrm rot="10800000" flipH="1">
            <a:off x="0" y="-1338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PocketCred Overview - Latest!">
            <a:hlinkClick r:id="" action="ppaction://media"/>
            <a:extLst>
              <a:ext uri="{FF2B5EF4-FFF2-40B4-BE49-F238E27FC236}">
                <a16:creationId xmlns:a16="http://schemas.microsoft.com/office/drawing/2014/main" id="{7DC287BD-9D03-434E-B413-160199CE03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4589" y="1660407"/>
            <a:ext cx="8068868" cy="45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ECB80-53E2-1948-9A65-4BC0C3BD5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0246" y="6223702"/>
            <a:ext cx="5298683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Confidential &amp; Proprietary</a:t>
            </a:r>
            <a:endParaRPr lang="en-US" sz="1100" kern="1200" dirty="0">
              <a:solidFill>
                <a:srgbClr val="898989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5689613-3CFA-B444-850E-9083D2804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" b="1592"/>
          <a:stretch/>
        </p:blipFill>
        <p:spPr>
          <a:xfrm>
            <a:off x="7029480" y="590635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F7E323-B266-5045-86D5-BC38AA77D986}"/>
              </a:ext>
            </a:extLst>
          </p:cNvPr>
          <p:cNvSpPr txBox="1"/>
          <p:nvPr/>
        </p:nvSpPr>
        <p:spPr>
          <a:xfrm>
            <a:off x="1460246" y="355454"/>
            <a:ext cx="496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of Integrating Pravici PocketCred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™ with Salesforce work.com for Vaccines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D026B1DE-6D11-C94D-AF35-17B74873A95C}"/>
              </a:ext>
            </a:extLst>
          </p:cNvPr>
          <p:cNvSpPr/>
          <p:nvPr/>
        </p:nvSpPr>
        <p:spPr>
          <a:xfrm rot="10800000" flipH="1">
            <a:off x="0" y="-1338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CF185D9E-DA72-534C-99AA-3C7D5A599B13}"/>
              </a:ext>
            </a:extLst>
          </p:cNvPr>
          <p:cNvSpPr/>
          <p:nvPr/>
        </p:nvSpPr>
        <p:spPr>
          <a:xfrm flipH="1">
            <a:off x="10709347" y="3547276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49851BD-FAF0-4388-9C3E-B01F9A9A6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8" y="1357239"/>
            <a:ext cx="4840729" cy="4840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833423-32FB-E349-951C-CF53DAF78038}"/>
              </a:ext>
            </a:extLst>
          </p:cNvPr>
          <p:cNvSpPr txBox="1"/>
          <p:nvPr/>
        </p:nvSpPr>
        <p:spPr>
          <a:xfrm>
            <a:off x="315686" y="6302829"/>
            <a:ext cx="102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Ashish</a:t>
            </a:r>
          </a:p>
        </p:txBody>
      </p:sp>
    </p:spTree>
    <p:extLst>
      <p:ext uri="{BB962C8B-B14F-4D97-AF65-F5344CB8AC3E}">
        <p14:creationId xmlns:p14="http://schemas.microsoft.com/office/powerpoint/2010/main" val="3018498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17D0-5CCA-4BAD-9C04-17E957CB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434" y="575330"/>
            <a:ext cx="9218696" cy="780085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Salesforce Integration – How it Works</a:t>
            </a:r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B3FAB054-351F-431F-90B7-A8EFED8803F4}"/>
              </a:ext>
            </a:extLst>
          </p:cNvPr>
          <p:cNvSpPr/>
          <p:nvPr/>
        </p:nvSpPr>
        <p:spPr>
          <a:xfrm flipH="1">
            <a:off x="10709347" y="3547276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45038EF-283C-48CD-9388-545AFFA9E764}"/>
              </a:ext>
            </a:extLst>
          </p:cNvPr>
          <p:cNvSpPr txBox="1">
            <a:spLocks/>
          </p:cNvSpPr>
          <p:nvPr/>
        </p:nvSpPr>
        <p:spPr>
          <a:xfrm>
            <a:off x="2704151" y="209010"/>
            <a:ext cx="6289263" cy="3663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spc="300" dirty="0">
                <a:solidFill>
                  <a:srgbClr val="00D0FF"/>
                </a:solidFill>
              </a:rPr>
              <a:t>THE CASE FOR SELF SOVERIGN IDENTITY FOR COVID  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A979F763-8879-4770-9BAE-C08D8A1D17AB}"/>
              </a:ext>
            </a:extLst>
          </p:cNvPr>
          <p:cNvSpPr/>
          <p:nvPr/>
        </p:nvSpPr>
        <p:spPr>
          <a:xfrm rot="10800000" flipH="1">
            <a:off x="0" y="-1338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CDB3F-161C-304C-87FE-A63CF3EF628B}"/>
              </a:ext>
            </a:extLst>
          </p:cNvPr>
          <p:cNvSpPr txBox="1"/>
          <p:nvPr/>
        </p:nvSpPr>
        <p:spPr>
          <a:xfrm>
            <a:off x="468086" y="6346371"/>
            <a:ext cx="102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Ashish</a:t>
            </a:r>
          </a:p>
        </p:txBody>
      </p:sp>
      <p:pic>
        <p:nvPicPr>
          <p:cNvPr id="5" name="Online Media 4" descr="PocketCred Salesforce Integration Demo">
            <a:hlinkClick r:id="" action="ppaction://media"/>
            <a:extLst>
              <a:ext uri="{FF2B5EF4-FFF2-40B4-BE49-F238E27FC236}">
                <a16:creationId xmlns:a16="http://schemas.microsoft.com/office/drawing/2014/main" id="{4EF99FC5-B532-BC4A-B344-6E4FBD2457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6057" y="1476963"/>
            <a:ext cx="8505675" cy="48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A550CE-4761-4A84-9D7B-85BF858973AD}"/>
              </a:ext>
            </a:extLst>
          </p:cNvPr>
          <p:cNvCxnSpPr>
            <a:cxnSpLocks/>
          </p:cNvCxnSpPr>
          <p:nvPr/>
        </p:nvCxnSpPr>
        <p:spPr>
          <a:xfrm>
            <a:off x="0" y="2051538"/>
            <a:ext cx="10726615" cy="0"/>
          </a:xfrm>
          <a:prstGeom prst="straightConnector1">
            <a:avLst/>
          </a:prstGeom>
          <a:noFill/>
          <a:ln w="63500" cap="flat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561C6C9F-F1DB-4E51-A5DD-A085B5DAC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394090"/>
              </p:ext>
            </p:extLst>
          </p:nvPr>
        </p:nvGraphicFramePr>
        <p:xfrm>
          <a:off x="446032" y="1577703"/>
          <a:ext cx="11299936" cy="53392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24984">
                  <a:extLst>
                    <a:ext uri="{9D8B030D-6E8A-4147-A177-3AD203B41FA5}">
                      <a16:colId xmlns:a16="http://schemas.microsoft.com/office/drawing/2014/main" val="1442522423"/>
                    </a:ext>
                  </a:extLst>
                </a:gridCol>
                <a:gridCol w="2824984">
                  <a:extLst>
                    <a:ext uri="{9D8B030D-6E8A-4147-A177-3AD203B41FA5}">
                      <a16:colId xmlns:a16="http://schemas.microsoft.com/office/drawing/2014/main" val="1320880572"/>
                    </a:ext>
                  </a:extLst>
                </a:gridCol>
                <a:gridCol w="2824984">
                  <a:extLst>
                    <a:ext uri="{9D8B030D-6E8A-4147-A177-3AD203B41FA5}">
                      <a16:colId xmlns:a16="http://schemas.microsoft.com/office/drawing/2014/main" val="3759235483"/>
                    </a:ext>
                  </a:extLst>
                </a:gridCol>
                <a:gridCol w="2824984">
                  <a:extLst>
                    <a:ext uri="{9D8B030D-6E8A-4147-A177-3AD203B41FA5}">
                      <a16:colId xmlns:a16="http://schemas.microsoft.com/office/drawing/2014/main" val="2550180577"/>
                    </a:ext>
                  </a:extLst>
                </a:gridCol>
              </a:tblGrid>
              <a:tr h="31278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2016 – 2017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2018 – 2019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2020-2021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179753"/>
                  </a:ext>
                </a:extLst>
              </a:tr>
              <a:tr h="31278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⚫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  <a:sym typeface="Calibri"/>
                        </a:rPr>
                        <a:t>⚫</a:t>
                      </a: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  <a:sym typeface="Calibri"/>
                        </a:rPr>
                        <a:t>⚫</a:t>
                      </a: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  <a:sym typeface="Calibri"/>
                        </a:rPr>
                        <a:t>⚫</a:t>
                      </a: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901110"/>
                  </a:ext>
                </a:extLst>
              </a:tr>
              <a:tr h="79967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accent2"/>
                          </a:solidFill>
                        </a:rPr>
                        <a:t>Pravici founded. Focus: CRM &amp; Loyalty</a:t>
                      </a:r>
                      <a:endParaRPr lang="en-GB" sz="2000" dirty="0">
                        <a:solidFill>
                          <a:schemeClr val="accent2"/>
                        </a:solidFill>
                      </a:endParaRPr>
                    </a:p>
                  </a:txBody>
                  <a:tcPr marR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accent2"/>
                          </a:solidFill>
                        </a:rPr>
                        <a:t>Started Blockchain practice</a:t>
                      </a:r>
                      <a:endParaRPr lang="en-GB" sz="2000" noProof="0" dirty="0">
                        <a:solidFill>
                          <a:schemeClr val="accent2"/>
                        </a:solidFill>
                      </a:endParaRPr>
                    </a:p>
                  </a:txBody>
                  <a:tcPr marR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accent2"/>
                          </a:solidFill>
                        </a:rPr>
                        <a:t>Established industry leadership</a:t>
                      </a:r>
                      <a:endParaRPr lang="en-GB" sz="2000" noProof="0" dirty="0">
                        <a:solidFill>
                          <a:schemeClr val="accent2"/>
                        </a:solidFill>
                      </a:endParaRPr>
                    </a:p>
                  </a:txBody>
                  <a:tcPr marR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accent2"/>
                          </a:solidFill>
                        </a:rPr>
                        <a:t>Pravici 2020-2021 </a:t>
                      </a:r>
                      <a:br>
                        <a:rPr lang="en-US" sz="2000" noProof="0" dirty="0">
                          <a:solidFill>
                            <a:schemeClr val="accent2"/>
                          </a:solidFill>
                        </a:rPr>
                      </a:br>
                      <a:r>
                        <a:rPr lang="en-US" sz="2000" noProof="0" dirty="0">
                          <a:solidFill>
                            <a:schemeClr val="accent2"/>
                          </a:solidFill>
                        </a:rPr>
                        <a:t>focus areas:</a:t>
                      </a:r>
                      <a:endParaRPr lang="en-GB" sz="2000" noProof="0" dirty="0">
                        <a:solidFill>
                          <a:schemeClr val="accent2"/>
                        </a:solidFill>
                      </a:endParaRPr>
                    </a:p>
                  </a:txBody>
                  <a:tcPr marR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701216"/>
                  </a:ext>
                </a:extLst>
              </a:tr>
              <a:tr h="32135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Started by former Oracle colleagues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Focus on CRM Implementations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Deep expertise and experience in Customer Loyalty, Transportation, Captive Finance domains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Oracle Gold Partner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Salesforce ISV Partner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endParaRPr lang="en-GB" sz="1100" dirty="0"/>
                    </a:p>
                  </a:txBody>
                  <a:tcPr marR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2016</a:t>
                      </a:r>
                      <a:br>
                        <a:rPr lang="en-GB" sz="105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Developed Tokenized Loyalty Points (TLP) Blockchain offering as an adjunct to ANY existing Loyalty Platform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2017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Ethereum POC delivered for largest NA Auto OEM Challenge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Deep integration with Oracle products - Oracle Blockchain as service, CrowdTwist and Siebel Loyalty</a:t>
                      </a:r>
                    </a:p>
                  </a:txBody>
                  <a:tcPr marR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JANUARY 2018 </a:t>
                      </a:r>
                      <a:br>
                        <a:rPr lang="en-GB" sz="105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Joined Hyperledger Association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 2018</a:t>
                      </a:r>
                      <a:b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Joined MOBI Auto Consortium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NOV 2018 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First Pravici Loyalty Blockchain to production pilot with large NA Auto OEM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NOV 2019 </a:t>
                      </a:r>
                      <a:br>
                        <a:rPr lang="en-GB" sz="105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Winner of 4 awards in MOBI Citopia, including Overall Champion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TLP Available in the Oracle product Marketplace</a:t>
                      </a:r>
                    </a:p>
                  </a:txBody>
                  <a:tcPr marR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Apply TLP and Decentralized ID concepts to mitigate impact of COVID-19 – Introducing PocketCred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Enhance next-generation TLP Loyalty offering Privacy and Security using verifiable Credentials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Loyalty Points as currency to acquire customer info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Support for multiple languages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Multi-point loyalty with point exchange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 marR="2743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34875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5561" y="344784"/>
            <a:ext cx="605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>
                <a:solidFill>
                  <a:srgbClr val="00D0FF"/>
                </a:solidFill>
                <a:latin typeface="+mj-lt"/>
                <a:ea typeface="+mj-ea"/>
                <a:cs typeface="+mj-cs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35600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17D0-5CCA-4BAD-9C04-17E957CB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434" y="575330"/>
            <a:ext cx="9218696" cy="780085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Schemas &amp; Proof Templates</a:t>
            </a:r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B3FAB054-351F-431F-90B7-A8EFED8803F4}"/>
              </a:ext>
            </a:extLst>
          </p:cNvPr>
          <p:cNvSpPr/>
          <p:nvPr/>
        </p:nvSpPr>
        <p:spPr>
          <a:xfrm flipH="1">
            <a:off x="10709347" y="3547276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45038EF-283C-48CD-9388-545AFFA9E764}"/>
              </a:ext>
            </a:extLst>
          </p:cNvPr>
          <p:cNvSpPr txBox="1">
            <a:spLocks/>
          </p:cNvSpPr>
          <p:nvPr/>
        </p:nvSpPr>
        <p:spPr>
          <a:xfrm>
            <a:off x="2704151" y="209010"/>
            <a:ext cx="6289263" cy="3663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spc="300" dirty="0">
                <a:solidFill>
                  <a:srgbClr val="00D0FF"/>
                </a:solidFill>
              </a:rPr>
              <a:t>THE CASE FOR SELF SOVERIGN IDENTITY FOR COVID  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A979F763-8879-4770-9BAE-C08D8A1D17AB}"/>
              </a:ext>
            </a:extLst>
          </p:cNvPr>
          <p:cNvSpPr/>
          <p:nvPr/>
        </p:nvSpPr>
        <p:spPr>
          <a:xfrm rot="10800000" flipH="1">
            <a:off x="0" y="-1338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CDB3F-161C-304C-87FE-A63CF3EF628B}"/>
              </a:ext>
            </a:extLst>
          </p:cNvPr>
          <p:cNvSpPr txBox="1"/>
          <p:nvPr/>
        </p:nvSpPr>
        <p:spPr>
          <a:xfrm>
            <a:off x="468086" y="6346371"/>
            <a:ext cx="102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Jason</a:t>
            </a:r>
          </a:p>
        </p:txBody>
      </p:sp>
      <p:pic>
        <p:nvPicPr>
          <p:cNvPr id="4" name="Online Media 3" descr="PocketCred Walkthrough Technical">
            <a:hlinkClick r:id="" action="ppaction://media"/>
            <a:extLst>
              <a:ext uri="{FF2B5EF4-FFF2-40B4-BE49-F238E27FC236}">
                <a16:creationId xmlns:a16="http://schemas.microsoft.com/office/drawing/2014/main" id="{A078A69A-05D1-8A44-AED2-EB862D6E72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8371" y="1355415"/>
            <a:ext cx="8833551" cy="49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0B4D-568D-6840-977E-503158B0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78D9F-0811-104F-8065-7D381735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4E7427C8-8A0C-F247-AC41-DEC891CD9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58" y="4503047"/>
            <a:ext cx="2438084" cy="24380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DF60F1-4E53-854E-8A81-EA1C170EC899}"/>
              </a:ext>
            </a:extLst>
          </p:cNvPr>
          <p:cNvSpPr/>
          <p:nvPr/>
        </p:nvSpPr>
        <p:spPr>
          <a:xfrm>
            <a:off x="751114" y="1179060"/>
            <a:ext cx="110006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</a:rPr>
              <a:t>Issuing a credential at the time a customer receives a vaccine is not practical – Self Attestation, upload proof of vaccine; Retrieve vaccine information from a Health Portal</a:t>
            </a:r>
          </a:p>
          <a:p>
            <a:endParaRPr lang="en-US" sz="2400" dirty="0"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</a:rPr>
              <a:t>Retrieving Vaccine Data from State Immunization Information Systems – Multiple players, API’s at different levels of maturity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Roboto" panose="02000000000000000000" pitchFamily="2" charset="0"/>
              </a:rPr>
              <a:t>Record matching – How to match your record with State IIS records ?</a:t>
            </a:r>
          </a:p>
        </p:txBody>
      </p:sp>
    </p:spTree>
    <p:extLst>
      <p:ext uri="{BB962C8B-B14F-4D97-AF65-F5344CB8AC3E}">
        <p14:creationId xmlns:p14="http://schemas.microsoft.com/office/powerpoint/2010/main" val="414489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0B4D-568D-6840-977E-503158B0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78D9F-0811-104F-8065-7D381735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4E7427C8-8A0C-F247-AC41-DEC891CD9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58" y="4503047"/>
            <a:ext cx="2438084" cy="24380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DF60F1-4E53-854E-8A81-EA1C170EC899}"/>
              </a:ext>
            </a:extLst>
          </p:cNvPr>
          <p:cNvSpPr/>
          <p:nvPr/>
        </p:nvSpPr>
        <p:spPr>
          <a:xfrm>
            <a:off x="751114" y="1179060"/>
            <a:ext cx="110006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</a:rPr>
              <a:t>Standardization is still evolving, Credential issued once needs to be accepted everywhere– Good Health Pass Initiative, IATA Travel Pass, Vaccine Credentials Initiative, FHIR SMART Health Cards</a:t>
            </a:r>
          </a:p>
          <a:p>
            <a:endParaRPr lang="en-US" sz="2400" dirty="0"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</a:rPr>
              <a:t>Where do we discover the public Key ? – Trust Frameworks, Universal Verifier, Decentralized Key Management using Blockchains such as Sovrin/Indy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</a:rPr>
              <a:t>What is the Revenue Model ? – Who pays for all of this</a:t>
            </a:r>
          </a:p>
          <a:p>
            <a:endParaRPr lang="en-US" sz="24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7B380142-6D8B-4826-A01A-EF3BFE477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00000">
            <a:off x="7675245" y="3160101"/>
            <a:ext cx="3720784" cy="322467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9C62C-CE51-4B1C-BBB8-3550F4A9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4C5354-F03F-4125-82ED-1F756C8E78E3}"/>
              </a:ext>
            </a:extLst>
          </p:cNvPr>
          <p:cNvGrpSpPr/>
          <p:nvPr/>
        </p:nvGrpSpPr>
        <p:grpSpPr>
          <a:xfrm>
            <a:off x="5742647" y="1773470"/>
            <a:ext cx="2423380" cy="2800350"/>
            <a:chOff x="5742647" y="1743488"/>
            <a:chExt cx="2423380" cy="2800350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6072C87A-82B1-43D0-9B37-3B6067A79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800000">
              <a:off x="5742647" y="1743488"/>
              <a:ext cx="2423380" cy="28003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D9ED76-72D3-407F-9062-C3E63F2B1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300" y="2269117"/>
              <a:ext cx="1695808" cy="1695808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F6D2CD1-FCA0-494D-A68E-1F5CA183A787}"/>
              </a:ext>
            </a:extLst>
          </p:cNvPr>
          <p:cNvSpPr/>
          <p:nvPr/>
        </p:nvSpPr>
        <p:spPr>
          <a:xfrm>
            <a:off x="979069" y="2851488"/>
            <a:ext cx="4905560" cy="772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Segoe UI Light" panose="020B0502040204020203" pitchFamily="34" charset="0"/>
              </a:rPr>
              <a:t>Team</a:t>
            </a:r>
            <a:endParaRPr lang="en-US" sz="4800" b="1" kern="1200" dirty="0">
              <a:solidFill>
                <a:schemeClr val="accent1"/>
              </a:solidFill>
              <a:latin typeface="+mj-lt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15" name="Picture 1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2189C5DF-5D90-4E93-B3BE-19389F7C34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9925" r="3507" b="9721"/>
          <a:stretch/>
        </p:blipFill>
        <p:spPr>
          <a:xfrm>
            <a:off x="5884629" y="4654103"/>
            <a:ext cx="1839293" cy="1589424"/>
          </a:xfrm>
          <a:prstGeom prst="hexagon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7" name="Hexagon 16">
            <a:extLst>
              <a:ext uri="{FF2B5EF4-FFF2-40B4-BE49-F238E27FC236}">
                <a16:creationId xmlns:a16="http://schemas.microsoft.com/office/drawing/2014/main" id="{1530AB4F-A4B5-4F21-B340-4B5A6381DC66}"/>
              </a:ext>
            </a:extLst>
          </p:cNvPr>
          <p:cNvSpPr/>
          <p:nvPr/>
        </p:nvSpPr>
        <p:spPr>
          <a:xfrm>
            <a:off x="1982348" y="1023787"/>
            <a:ext cx="602004" cy="518969"/>
          </a:xfrm>
          <a:prstGeom prst="hexagon">
            <a:avLst>
              <a:gd name="adj" fmla="val 28890"/>
              <a:gd name="vf" fmla="val 115470"/>
            </a:avLst>
          </a:prstGeom>
          <a:solidFill>
            <a:srgbClr val="222B45"/>
          </a:solidFill>
          <a:ln w="47625" cap="rnd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Segoe UI"/>
              <a:ea typeface="Segoe UI"/>
              <a:cs typeface="Segoe UI"/>
              <a:sym typeface="Segoe UI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560ACD01-C884-4901-B0FC-53929D27BE2F}"/>
              </a:ext>
            </a:extLst>
          </p:cNvPr>
          <p:cNvSpPr/>
          <p:nvPr/>
        </p:nvSpPr>
        <p:spPr>
          <a:xfrm>
            <a:off x="1110538" y="1388929"/>
            <a:ext cx="943865" cy="813677"/>
          </a:xfrm>
          <a:prstGeom prst="hexagon">
            <a:avLst>
              <a:gd name="adj" fmla="val 28890"/>
              <a:gd name="vf" fmla="val 115470"/>
            </a:avLst>
          </a:prstGeom>
          <a:solidFill>
            <a:srgbClr val="222B45"/>
          </a:solidFill>
          <a:ln w="47625" cap="rnd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Segoe UI"/>
              <a:ea typeface="Segoe UI"/>
              <a:cs typeface="Segoe UI"/>
              <a:sym typeface="Segoe UI"/>
            </a:endParaRPr>
          </a:p>
        </p:txBody>
      </p:sp>
      <p:sp>
        <p:nvSpPr>
          <p:cNvPr id="21" name="Rectangle 41">
            <a:extLst>
              <a:ext uri="{FF2B5EF4-FFF2-40B4-BE49-F238E27FC236}">
                <a16:creationId xmlns:a16="http://schemas.microsoft.com/office/drawing/2014/main" id="{A311CECD-82A0-4509-8298-B42D630DC2AD}"/>
              </a:ext>
            </a:extLst>
          </p:cNvPr>
          <p:cNvSpPr txBox="1"/>
          <p:nvPr/>
        </p:nvSpPr>
        <p:spPr>
          <a:xfrm>
            <a:off x="1128531" y="3558116"/>
            <a:ext cx="4103178" cy="146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14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For more information or to setup a demonstration, please email us or visit our website </a:t>
            </a:r>
            <a:r>
              <a:rPr lang="en-US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pocketcred.com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99CB0B-E1FA-46BB-BD17-1044CEF68A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9561" r="817" b="7166"/>
          <a:stretch/>
        </p:blipFill>
        <p:spPr>
          <a:xfrm>
            <a:off x="7851564" y="1081833"/>
            <a:ext cx="1704429" cy="1485698"/>
          </a:xfrm>
          <a:prstGeom prst="hexagon">
            <a:avLst/>
          </a:prstGeom>
          <a:ln w="57150">
            <a:solidFill>
              <a:schemeClr val="accent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1C6EE92-22A0-4684-BE8D-522ECBF025D2}"/>
              </a:ext>
            </a:extLst>
          </p:cNvPr>
          <p:cNvSpPr/>
          <p:nvPr/>
        </p:nvSpPr>
        <p:spPr>
          <a:xfrm>
            <a:off x="1459967" y="5734433"/>
            <a:ext cx="4424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solidFill>
                  <a:srgbClr val="8F9BB3"/>
                </a:solidFill>
                <a:uFill>
                  <a:solidFill>
                    <a:schemeClr val="accent5"/>
                  </a:solidFill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mahesh@pravici.com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83960986-F13D-406F-9BB1-C3A1C0170FD4}"/>
              </a:ext>
            </a:extLst>
          </p:cNvPr>
          <p:cNvSpPr txBox="1"/>
          <p:nvPr/>
        </p:nvSpPr>
        <p:spPr>
          <a:xfrm>
            <a:off x="7583956" y="591656"/>
            <a:ext cx="247728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8F9BB3"/>
                </a:solidFill>
                <a:uFill>
                  <a:solidFill>
                    <a:schemeClr val="accent5"/>
                  </a:solidFill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ashish@pravici.com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A27CAD49-F848-49B3-A431-8CBAA1AB42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69507" y="4541213"/>
            <a:ext cx="2532261" cy="5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3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D9544F-FD21-44E4-9C3A-1F6145310745}"/>
              </a:ext>
            </a:extLst>
          </p:cNvPr>
          <p:cNvCxnSpPr/>
          <p:nvPr/>
        </p:nvCxnSpPr>
        <p:spPr>
          <a:xfrm>
            <a:off x="923203" y="4417929"/>
            <a:ext cx="10215852" cy="0"/>
          </a:xfrm>
          <a:prstGeom prst="line">
            <a:avLst/>
          </a:prstGeom>
          <a:noFill/>
          <a:ln w="28575" cap="flat">
            <a:solidFill>
              <a:schemeClr val="bg1">
                <a:lumMod val="95000"/>
              </a:scheme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6ADFBEE-76D8-4FA8-9565-AB6B8FD5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368" y="254868"/>
            <a:ext cx="10515600" cy="584777"/>
          </a:xfrm>
        </p:spPr>
        <p:txBody>
          <a:bodyPr>
            <a:normAutofit/>
          </a:bodyPr>
          <a:lstStyle/>
          <a:p>
            <a:pPr algn="r"/>
            <a:r>
              <a:rPr lang="en-US" sz="2800" b="1" spc="300" dirty="0">
                <a:solidFill>
                  <a:srgbClr val="00D0FF"/>
                </a:solidFill>
              </a:rPr>
              <a:t>PRAVICI LLC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032" y="330789"/>
            <a:ext cx="552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>
                <a:solidFill>
                  <a:srgbClr val="00D0FF"/>
                </a:solidFill>
                <a:latin typeface="+mj-lt"/>
                <a:ea typeface="+mj-ea"/>
                <a:cs typeface="+mj-cs"/>
              </a:rPr>
              <a:t>TOOLS &amp; PARTNERS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8148971-FA33-4ECE-8116-3909B7116E0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651755"/>
          <a:ext cx="10515600" cy="2478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73741149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720496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33559770"/>
                    </a:ext>
                  </a:extLst>
                </a:gridCol>
              </a:tblGrid>
              <a:tr h="598922">
                <a:tc>
                  <a:txBody>
                    <a:bodyPr/>
                    <a:lstStyle/>
                    <a:p>
                      <a:pPr algn="ctr"/>
                      <a:r>
                        <a:rPr lang="en-US" sz="1050" b="1" spc="10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LOYALTY PLATFORMS</a:t>
                      </a:r>
                      <a:endParaRPr lang="en-GB" sz="1050" b="1" spc="10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spc="10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BLOCKCHAIN TOOLS</a:t>
                      </a:r>
                      <a:endParaRPr lang="en-GB" sz="1050" b="1" spc="10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spc="10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PRODUCTS</a:t>
                      </a:r>
                      <a:endParaRPr lang="en-GB" sz="1050" b="1" spc="10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741706"/>
                  </a:ext>
                </a:extLst>
              </a:tr>
              <a:tr h="93961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marL="6400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652958"/>
                  </a:ext>
                </a:extLst>
              </a:tr>
              <a:tr h="93961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GB" dirty="0"/>
                    </a:p>
                  </a:txBody>
                  <a:tcPr marL="6400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476348"/>
                  </a:ext>
                </a:extLst>
              </a:tr>
            </a:tbl>
          </a:graphicData>
        </a:graphic>
      </p:graphicFrame>
      <p:pic>
        <p:nvPicPr>
          <p:cNvPr id="12" name="Picture 2" descr="Loyalty Marketing | Engagement Marketing">
            <a:extLst>
              <a:ext uri="{FF2B5EF4-FFF2-40B4-BE49-F238E27FC236}">
                <a16:creationId xmlns:a16="http://schemas.microsoft.com/office/drawing/2014/main" id="{C08B614F-9DD2-4923-8171-25A41598A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89" y="2474034"/>
            <a:ext cx="2503813" cy="1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yperledger fabric">
            <a:extLst>
              <a:ext uri="{FF2B5EF4-FFF2-40B4-BE49-F238E27FC236}">
                <a16:creationId xmlns:a16="http://schemas.microsoft.com/office/drawing/2014/main" id="{E505F60A-499A-47B7-866D-D318A6E9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33" y="2361768"/>
            <a:ext cx="1257135" cy="35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oracle siebel logo">
            <a:extLst>
              <a:ext uri="{FF2B5EF4-FFF2-40B4-BE49-F238E27FC236}">
                <a16:creationId xmlns:a16="http://schemas.microsoft.com/office/drawing/2014/main" id="{41BB714C-910D-4FC3-9E50-B6C07904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89" y="2781894"/>
            <a:ext cx="1615812" cy="66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thereum logo">
            <a:extLst>
              <a:ext uri="{FF2B5EF4-FFF2-40B4-BE49-F238E27FC236}">
                <a16:creationId xmlns:a16="http://schemas.microsoft.com/office/drawing/2014/main" id="{5DE4F4A8-460C-43D8-9168-6BAC01036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78" y="3090735"/>
            <a:ext cx="902645" cy="62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C540DB-5932-4D96-B824-8EC5AB678D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6597" y="2318590"/>
            <a:ext cx="1507292" cy="4604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FF450A3-32B8-4B7F-821A-DF0AE40E3A03}"/>
              </a:ext>
            </a:extLst>
          </p:cNvPr>
          <p:cNvGrpSpPr/>
          <p:nvPr/>
        </p:nvGrpSpPr>
        <p:grpSpPr>
          <a:xfrm>
            <a:off x="1315371" y="5018846"/>
            <a:ext cx="10430597" cy="873782"/>
            <a:chOff x="1354489" y="5634454"/>
            <a:chExt cx="10430597" cy="873782"/>
          </a:xfrm>
        </p:grpSpPr>
        <p:pic>
          <p:nvPicPr>
            <p:cNvPr id="24" name="Picture 18" descr="Picture 18">
              <a:extLst>
                <a:ext uri="{FF2B5EF4-FFF2-40B4-BE49-F238E27FC236}">
                  <a16:creationId xmlns:a16="http://schemas.microsoft.com/office/drawing/2014/main" id="{D63564F8-BD55-44FB-AE4B-B93420854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43929" y="5634454"/>
              <a:ext cx="3660435" cy="87378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Picture 20" descr="Picture 20">
              <a:extLst>
                <a:ext uri="{FF2B5EF4-FFF2-40B4-BE49-F238E27FC236}">
                  <a16:creationId xmlns:a16="http://schemas.microsoft.com/office/drawing/2014/main" id="{2181B84B-F314-4212-B612-B5E897613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24651" y="5634454"/>
              <a:ext cx="3660435" cy="873782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6" name="Picture 2">
              <a:extLst>
                <a:ext uri="{FF2B5EF4-FFF2-40B4-BE49-F238E27FC236}">
                  <a16:creationId xmlns:a16="http://schemas.microsoft.com/office/drawing/2014/main" id="{83A5338D-EAEA-49B0-8155-D1A873C6FE2A}"/>
                </a:ext>
              </a:extLst>
            </p:cNvPr>
            <p:cNvGrpSpPr/>
            <p:nvPr/>
          </p:nvGrpSpPr>
          <p:grpSpPr>
            <a:xfrm>
              <a:off x="1354489" y="5718740"/>
              <a:ext cx="2381251" cy="653368"/>
              <a:chOff x="0" y="0"/>
              <a:chExt cx="2381250" cy="790575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D2A832BD-583C-43BA-9D3D-0E7F0746A0A6}"/>
                  </a:ext>
                </a:extLst>
              </p:cNvPr>
              <p:cNvSpPr/>
              <p:nvPr/>
            </p:nvSpPr>
            <p:spPr>
              <a:xfrm>
                <a:off x="0" y="0"/>
                <a:ext cx="2381250" cy="79057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pic>
            <p:nvPicPr>
              <p:cNvPr id="28" name="image6.png" descr="image6.png">
                <a:extLst>
                  <a:ext uri="{FF2B5EF4-FFF2-40B4-BE49-F238E27FC236}">
                    <a16:creationId xmlns:a16="http://schemas.microsoft.com/office/drawing/2014/main" id="{E3EB8B78-89C6-4C30-BE6C-1FDEDE6703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2381250" cy="7905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35D3A58-B7C8-4B67-9ED2-68C04081B906}"/>
              </a:ext>
            </a:extLst>
          </p:cNvPr>
          <p:cNvSpPr/>
          <p:nvPr/>
        </p:nvSpPr>
        <p:spPr>
          <a:xfrm>
            <a:off x="4715348" y="4518507"/>
            <a:ext cx="2761303" cy="41097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4000">
                <a:schemeClr val="accent2"/>
              </a:gs>
            </a:gsLst>
            <a:lin ang="2700000" scaled="1"/>
            <a:tileRect/>
          </a:gradFill>
        </p:spPr>
        <p:txBody>
          <a:bodyPr wrap="none" anchor="ctr">
            <a:noAutofit/>
          </a:bodyPr>
          <a:lstStyle/>
          <a:p>
            <a:pPr lvl="0" algn="ctr" hangingPunct="1"/>
            <a:r>
              <a:rPr lang="en-US" sz="1050" b="1" spc="100" dirty="0">
                <a:solidFill>
                  <a:schemeClr val="bg1"/>
                </a:solidFill>
              </a:rPr>
              <a:t>PARTNERS &amp; ASSOCIATIONS</a:t>
            </a:r>
            <a:endParaRPr lang="en-GB" sz="1050" b="1" spc="1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613289-7A74-45DC-8627-0F9BF72A603B}"/>
              </a:ext>
            </a:extLst>
          </p:cNvPr>
          <p:cNvGrpSpPr/>
          <p:nvPr/>
        </p:nvGrpSpPr>
        <p:grpSpPr>
          <a:xfrm>
            <a:off x="8904490" y="3389129"/>
            <a:ext cx="1753191" cy="531959"/>
            <a:chOff x="8701414" y="3157127"/>
            <a:chExt cx="1753191" cy="531959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691D21B-2314-42E1-9022-25EB63E9F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01414" y="3157127"/>
              <a:ext cx="531959" cy="53195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157932-A4B5-43DA-9964-0DB909987C4E}"/>
                </a:ext>
              </a:extLst>
            </p:cNvPr>
            <p:cNvSpPr/>
            <p:nvPr/>
          </p:nvSpPr>
          <p:spPr>
            <a:xfrm>
              <a:off x="9233373" y="3161122"/>
              <a:ext cx="12212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hangingPunct="1"/>
              <a:r>
                <a:rPr lang="en-US" sz="1400" dirty="0">
                  <a:solidFill>
                    <a:srgbClr val="0095B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SeAmLeSs </a:t>
              </a:r>
            </a:p>
            <a:p>
              <a:pPr lvl="0" hangingPunct="1"/>
              <a:r>
                <a:rPr lang="en-US" sz="700" dirty="0">
                  <a:solidFill>
                    <a:prstClr val="black"/>
                  </a:solidFill>
                </a:rPr>
                <a:t>Connector for </a:t>
              </a:r>
              <a:br>
                <a:rPr lang="en-US" sz="700" dirty="0">
                  <a:solidFill>
                    <a:prstClr val="black"/>
                  </a:solidFill>
                </a:rPr>
              </a:br>
              <a:r>
                <a:rPr lang="en-US" sz="700" dirty="0">
                  <a:solidFill>
                    <a:prstClr val="black"/>
                  </a:solidFill>
                </a:rPr>
                <a:t>SMS marketing</a:t>
              </a:r>
              <a:endParaRPr lang="en-GB" sz="7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6D6353-B0EB-AD43-AF8F-A6CC24DB2D07}"/>
              </a:ext>
            </a:extLst>
          </p:cNvPr>
          <p:cNvSpPr txBox="1"/>
          <p:nvPr/>
        </p:nvSpPr>
        <p:spPr>
          <a:xfrm>
            <a:off x="1798644" y="3886623"/>
            <a:ext cx="205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Salesforce Loyalty</a:t>
            </a:r>
          </a:p>
        </p:txBody>
      </p:sp>
      <p:pic>
        <p:nvPicPr>
          <p:cNvPr id="30" name="Picture 2" descr="Evernym">
            <a:extLst>
              <a:ext uri="{FF2B5EF4-FFF2-40B4-BE49-F238E27FC236}">
                <a16:creationId xmlns:a16="http://schemas.microsoft.com/office/drawing/2014/main" id="{3983B012-EBCC-574A-B8D4-02FA32F3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74" y="3915687"/>
            <a:ext cx="1686849" cy="26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2CD85D0-4A54-024B-AD8C-8079ED40AC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219" y="2897420"/>
            <a:ext cx="1507292" cy="515361"/>
          </a:xfrm>
          <a:prstGeom prst="rect">
            <a:avLst/>
          </a:prstGeom>
        </p:spPr>
      </p:pic>
      <p:pic>
        <p:nvPicPr>
          <p:cNvPr id="1026" name="Picture 2" descr="Salesforce: We Bring Companies and Customers Together">
            <a:extLst>
              <a:ext uri="{FF2B5EF4-FFF2-40B4-BE49-F238E27FC236}">
                <a16:creationId xmlns:a16="http://schemas.microsoft.com/office/drawing/2014/main" id="{2B1E87A9-7232-4F43-9465-4E0791C7D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13" y="3295550"/>
            <a:ext cx="1357094" cy="62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74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0B4D-568D-6840-977E-503158B0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Pravici PocketCred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E270-7F11-8C4D-B3EA-E77E6636C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57" y="1825625"/>
            <a:ext cx="9694009" cy="1709237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Issue privacy preserving Verifiable Credentials, which can store a credential in digital form in a consumer’s cell phone and can be verified by a verifier through software.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78D9F-0811-104F-8065-7D381735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9AC4FAD-B457-46E4-90B9-268390EC8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9" y="3669799"/>
            <a:ext cx="2615873" cy="2615873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C43B91D0-F6F8-41B8-A466-BCDEF9839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18" y="3725031"/>
            <a:ext cx="2615873" cy="26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17D0-5CCA-4BAD-9C04-17E957CB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424" y="682204"/>
            <a:ext cx="9228440" cy="78008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Safely bring customers/employees back on-board &amp; on-site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24603F-247B-4E76-A27F-617DACD8E0CA}"/>
              </a:ext>
            </a:extLst>
          </p:cNvPr>
          <p:cNvSpPr/>
          <p:nvPr/>
        </p:nvSpPr>
        <p:spPr>
          <a:xfrm>
            <a:off x="1832147" y="1462289"/>
            <a:ext cx="88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Now that a vaccine is available, can we give a differentiated experience for those customers who have taken a vaccine ?</a:t>
            </a:r>
          </a:p>
          <a:p>
            <a:r>
              <a:rPr lang="en-US" sz="2400" dirty="0">
                <a:solidFill>
                  <a:schemeClr val="tx2"/>
                </a:solidFill>
              </a:rPr>
              <a:t>Can we let employees come to work without expensive day-to-day testing?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2977A87-5597-4A4B-8879-A3CA9B8BB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16" y="3034991"/>
            <a:ext cx="4273391" cy="1261099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0A4F564-4F5F-FE4A-9CD9-4A1BB4CEC787}"/>
              </a:ext>
            </a:extLst>
          </p:cNvPr>
          <p:cNvSpPr/>
          <p:nvPr/>
        </p:nvSpPr>
        <p:spPr>
          <a:xfrm rot="10800000" flipH="1">
            <a:off x="0" y="-1338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F95FD1B0-D4F0-3742-888F-8DC5EDAD6FCB}"/>
              </a:ext>
            </a:extLst>
          </p:cNvPr>
          <p:cNvSpPr/>
          <p:nvPr/>
        </p:nvSpPr>
        <p:spPr>
          <a:xfrm flipH="1">
            <a:off x="10709347" y="3547276"/>
            <a:ext cx="1488440" cy="3323491"/>
          </a:xfrm>
          <a:prstGeom prst="rtTriangle">
            <a:avLst/>
          </a:prstGeom>
          <a:gradFill>
            <a:gsLst>
              <a:gs pos="0">
                <a:srgbClr val="00D0FF"/>
              </a:gs>
              <a:gs pos="100000">
                <a:srgbClr val="0095B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C186053A-3CDF-4DE7-9BCD-05CDEDDF0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91" y="2815131"/>
            <a:ext cx="1599397" cy="159939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B694134-1B47-4AC3-8594-C27408B08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54" y="4197709"/>
            <a:ext cx="1599397" cy="1599397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90B3BD-CF18-C146-82A2-3546847A4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16" y="4581352"/>
            <a:ext cx="4273391" cy="14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0B4D-568D-6840-977E-503158B0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Pravici PocketCred – How it works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78D9F-0811-104F-8065-7D381735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pic>
        <p:nvPicPr>
          <p:cNvPr id="10" name="Online Media 9" descr="Pravici PocketCred for Universities">
            <a:hlinkClick r:id="" action="ppaction://media"/>
            <a:extLst>
              <a:ext uri="{FF2B5EF4-FFF2-40B4-BE49-F238E27FC236}">
                <a16:creationId xmlns:a16="http://schemas.microsoft.com/office/drawing/2014/main" id="{6D527DA9-534D-3D45-8023-BAA0F03592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6657" y="1642237"/>
            <a:ext cx="8585200" cy="485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0B4D-568D-6840-977E-503158B0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78D9F-0811-104F-8065-7D381735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C41BB5-707E-8F4B-979B-DB47AFFA3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57" y="1327602"/>
            <a:ext cx="10515600" cy="4351338"/>
          </a:xfrm>
        </p:spPr>
        <p:txBody>
          <a:bodyPr/>
          <a:lstStyle/>
          <a:p>
            <a:r>
              <a:rPr lang="en-US" dirty="0"/>
              <a:t>Option1: SMART Health Cards – Such as the one issued by the State of California; You can get one at </a:t>
            </a:r>
            <a:r>
              <a:rPr lang="en-US" dirty="0">
                <a:hlinkClick r:id="rId2"/>
              </a:rPr>
              <a:t>https://myvaccinerecord.cdph.ca.gov/</a:t>
            </a:r>
            <a:endParaRPr lang="en-US" dirty="0"/>
          </a:p>
          <a:p>
            <a:r>
              <a:rPr lang="en-US" dirty="0"/>
              <a:t>Option2: Verifiable Credentials – “The Full Monty”; DID COMM, Verifiable Presentation, Selective Disclosure, Zero Knowledge Proofs using BBS+/CL Signatures</a:t>
            </a:r>
          </a:p>
          <a:p>
            <a:r>
              <a:rPr lang="en-US" dirty="0"/>
              <a:t>For Option 2, we use Evernym Agents</a:t>
            </a:r>
          </a:p>
        </p:txBody>
      </p:sp>
    </p:spTree>
    <p:extLst>
      <p:ext uri="{BB962C8B-B14F-4D97-AF65-F5344CB8AC3E}">
        <p14:creationId xmlns:p14="http://schemas.microsoft.com/office/powerpoint/2010/main" val="197293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0B4D-568D-6840-977E-503158B0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Health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E270-7F11-8C4D-B3EA-E77E6636C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21" y="1478964"/>
            <a:ext cx="9694009" cy="170923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Support </a:t>
            </a:r>
            <a:r>
              <a:rPr lang="en-US" b="1" dirty="0"/>
              <a:t>end-to-end workflow</a:t>
            </a:r>
            <a:r>
              <a:rPr lang="en-US" dirty="0"/>
              <a:t> where users receive and present relevant healthcare data</a:t>
            </a:r>
          </a:p>
          <a:p>
            <a:r>
              <a:rPr lang="en-US" dirty="0"/>
              <a:t>Enable workflow with </a:t>
            </a:r>
            <a:r>
              <a:rPr lang="en-US" b="1" dirty="0"/>
              <a:t>open standards - </a:t>
            </a:r>
            <a:r>
              <a:rPr lang="en-US" dirty="0"/>
              <a:t>The Health Cards framework serializes VCs using the compact JWS serialization, where the payload is a compressed set of JWT claims</a:t>
            </a:r>
          </a:p>
          <a:p>
            <a:r>
              <a:rPr lang="en-US" dirty="0"/>
              <a:t>Support strong </a:t>
            </a:r>
            <a:r>
              <a:rPr lang="en-US" b="1" dirty="0"/>
              <a:t>cryptographic signatures - </a:t>
            </a:r>
            <a:r>
              <a:rPr lang="en-US" dirty="0"/>
              <a:t>Elliptic Curve keys using the P-256 curve</a:t>
            </a:r>
          </a:p>
          <a:p>
            <a:r>
              <a:rPr lang="en-US" dirty="0"/>
              <a:t>Enable </a:t>
            </a:r>
            <a:r>
              <a:rPr lang="en-US" b="1" dirty="0"/>
              <a:t>privacy preserving</a:t>
            </a:r>
            <a:r>
              <a:rPr lang="en-US" dirty="0"/>
              <a:t> data presentations for specific use cases – Covid – 19 Vaccine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78D9F-0811-104F-8065-7D381735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31B82-DC1D-FE44-BDB4-85A4AD1D2CF0}"/>
              </a:ext>
            </a:extLst>
          </p:cNvPr>
          <p:cNvSpPr txBox="1"/>
          <p:nvPr/>
        </p:nvSpPr>
        <p:spPr>
          <a:xfrm>
            <a:off x="10327030" y="5916340"/>
            <a:ext cx="98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Jason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3BF85D8-6DCC-CA43-9B31-044D953D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86" y="3857397"/>
            <a:ext cx="7563363" cy="18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1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0B4D-568D-6840-977E-503158B0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Health Cards – VC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78D9F-0811-104F-8065-7D381735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31B82-DC1D-FE44-BDB4-85A4AD1D2CF0}"/>
              </a:ext>
            </a:extLst>
          </p:cNvPr>
          <p:cNvSpPr txBox="1"/>
          <p:nvPr/>
        </p:nvSpPr>
        <p:spPr>
          <a:xfrm>
            <a:off x="10765446" y="6221140"/>
            <a:ext cx="98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Jason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035A78-DCE0-154D-B17C-E5FB255FB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57" y="1445870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/>
              <a:t>{ "</a:t>
            </a:r>
            <a:r>
              <a:rPr lang="en-US" sz="2400" dirty="0" err="1"/>
              <a:t>iss</a:t>
            </a:r>
            <a:r>
              <a:rPr lang="en-US" sz="2400" dirty="0"/>
              <a:t>": "&lt;&lt;Issuer URL&gt;&gt;", </a:t>
            </a:r>
          </a:p>
          <a:p>
            <a:pPr marL="0" indent="0">
              <a:buNone/>
            </a:pPr>
            <a:r>
              <a:rPr lang="en-US" sz="2400" dirty="0"/>
              <a:t>"</a:t>
            </a:r>
            <a:r>
              <a:rPr lang="en-US" sz="2400" dirty="0" err="1"/>
              <a:t>nbf</a:t>
            </a:r>
            <a:r>
              <a:rPr lang="en-US" sz="2400" dirty="0"/>
              <a:t>": 1591037940,</a:t>
            </a:r>
          </a:p>
          <a:p>
            <a:pPr marL="0" indent="0">
              <a:buNone/>
            </a:pPr>
            <a:r>
              <a:rPr lang="en-US" sz="2400" dirty="0"/>
              <a:t> "</a:t>
            </a:r>
            <a:r>
              <a:rPr lang="en-US" sz="2400" dirty="0" err="1"/>
              <a:t>vc</a:t>
            </a:r>
            <a:r>
              <a:rPr lang="en-US" sz="2400" dirty="0"/>
              <a:t>": {</a:t>
            </a:r>
          </a:p>
          <a:p>
            <a:pPr marL="0" indent="0">
              <a:buNone/>
            </a:pPr>
            <a:r>
              <a:rPr lang="en-US" sz="2400" dirty="0"/>
              <a:t> "type": [ "https://</a:t>
            </a:r>
            <a:r>
              <a:rPr lang="en-US" sz="2400" dirty="0" err="1"/>
              <a:t>smarthealth.cards#health-card</a:t>
            </a:r>
            <a:r>
              <a:rPr lang="en-US" sz="2400" dirty="0"/>
              <a:t>", "&lt;&lt;Additional Types&gt;&gt;", ], </a:t>
            </a:r>
          </a:p>
          <a:p>
            <a:pPr marL="0" indent="0">
              <a:buNone/>
            </a:pPr>
            <a:r>
              <a:rPr lang="en-US" sz="2400" dirty="0"/>
              <a:t>"</a:t>
            </a:r>
            <a:r>
              <a:rPr lang="en-US" sz="2400" dirty="0" err="1"/>
              <a:t>credentialSubject</a:t>
            </a:r>
            <a:r>
              <a:rPr lang="en-US" sz="2400" dirty="0"/>
              <a:t>": { </a:t>
            </a:r>
          </a:p>
          <a:p>
            <a:pPr marL="0" indent="0">
              <a:buNone/>
            </a:pPr>
            <a:r>
              <a:rPr lang="en-US" sz="2400" dirty="0"/>
              <a:t>"</a:t>
            </a:r>
            <a:r>
              <a:rPr lang="en-US" sz="2400" dirty="0" err="1"/>
              <a:t>fhirVersion</a:t>
            </a:r>
            <a:r>
              <a:rPr lang="en-US" sz="2400" dirty="0"/>
              <a:t>": "&lt;&lt;FHIR Version, e.g. '4.0.1'&gt;&gt;",</a:t>
            </a:r>
          </a:p>
          <a:p>
            <a:pPr marL="0" indent="0">
              <a:buNone/>
            </a:pPr>
            <a:r>
              <a:rPr lang="en-US" sz="2400" dirty="0"/>
              <a:t> "</a:t>
            </a:r>
            <a:r>
              <a:rPr lang="en-US" sz="2400" dirty="0" err="1"/>
              <a:t>fhirBundle</a:t>
            </a:r>
            <a:r>
              <a:rPr lang="en-US" sz="2400" dirty="0"/>
              <a:t>":{ </a:t>
            </a:r>
          </a:p>
          <a:p>
            <a:pPr marL="0" indent="0">
              <a:buNone/>
            </a:pPr>
            <a:r>
              <a:rPr lang="en-US" sz="2400" dirty="0"/>
              <a:t>"</a:t>
            </a:r>
            <a:r>
              <a:rPr lang="en-US" sz="2400" dirty="0" err="1"/>
              <a:t>resourceType</a:t>
            </a:r>
            <a:r>
              <a:rPr lang="en-US" sz="2400" dirty="0"/>
              <a:t>": "Bundle",</a:t>
            </a:r>
          </a:p>
          <a:p>
            <a:pPr marL="0" indent="0">
              <a:buNone/>
            </a:pPr>
            <a:r>
              <a:rPr lang="en-US" sz="2400" dirty="0"/>
              <a:t> "type": "collection", </a:t>
            </a:r>
          </a:p>
          <a:p>
            <a:pPr marL="0" indent="0">
              <a:buNone/>
            </a:pPr>
            <a:r>
              <a:rPr lang="en-US" sz="2400" dirty="0"/>
              <a:t>"entry": ["&lt;&lt;FHIR Resource&gt;&gt;", "&lt;&lt;FHIR Resource&gt;&gt;", "..."] </a:t>
            </a:r>
          </a:p>
          <a:p>
            <a:pPr marL="0" indent="0">
              <a:buNone/>
            </a:pPr>
            <a:r>
              <a:rPr lang="en-US" sz="2400" dirty="0"/>
              <a:t>} } } }</a:t>
            </a:r>
          </a:p>
        </p:txBody>
      </p:sp>
    </p:spTree>
    <p:extLst>
      <p:ext uri="{BB962C8B-B14F-4D97-AF65-F5344CB8AC3E}">
        <p14:creationId xmlns:p14="http://schemas.microsoft.com/office/powerpoint/2010/main" val="612002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avici '20">
      <a:dk1>
        <a:sysClr val="windowText" lastClr="000000"/>
      </a:dk1>
      <a:lt1>
        <a:sysClr val="window" lastClr="FFFFFF"/>
      </a:lt1>
      <a:dk2>
        <a:srgbClr val="151A30"/>
      </a:dk2>
      <a:lt2>
        <a:srgbClr val="EDF1F7"/>
      </a:lt2>
      <a:accent1>
        <a:srgbClr val="2CD8FF"/>
      </a:accent1>
      <a:accent2>
        <a:srgbClr val="00D68F"/>
      </a:accent2>
      <a:accent3>
        <a:srgbClr val="0095FF"/>
      </a:accent3>
      <a:accent4>
        <a:srgbClr val="FFAA00"/>
      </a:accent4>
      <a:accent5>
        <a:srgbClr val="FF3D71"/>
      </a:accent5>
      <a:accent6>
        <a:srgbClr val="703DFF"/>
      </a:accent6>
      <a:hlink>
        <a:srgbClr val="3366FF"/>
      </a:hlink>
      <a:folHlink>
        <a:srgbClr val="0095FF"/>
      </a:folHlink>
    </a:clrScheme>
    <a:fontScheme name="Open 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avici '20">
    <a:dk1>
      <a:sysClr val="windowText" lastClr="000000"/>
    </a:dk1>
    <a:lt1>
      <a:sysClr val="window" lastClr="FFFFFF"/>
    </a:lt1>
    <a:dk2>
      <a:srgbClr val="151A30"/>
    </a:dk2>
    <a:lt2>
      <a:srgbClr val="EDF1F7"/>
    </a:lt2>
    <a:accent1>
      <a:srgbClr val="2CD8FF"/>
    </a:accent1>
    <a:accent2>
      <a:srgbClr val="00D68F"/>
    </a:accent2>
    <a:accent3>
      <a:srgbClr val="0095FF"/>
    </a:accent3>
    <a:accent4>
      <a:srgbClr val="FFAA00"/>
    </a:accent4>
    <a:accent5>
      <a:srgbClr val="FF3D71"/>
    </a:accent5>
    <a:accent6>
      <a:srgbClr val="703DFF"/>
    </a:accent6>
    <a:hlink>
      <a:srgbClr val="3366FF"/>
    </a:hlink>
    <a:folHlink>
      <a:srgbClr val="0095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27284</TotalTime>
  <Words>1152</Words>
  <Application>Microsoft Macintosh PowerPoint</Application>
  <PresentationFormat>Widescreen</PresentationFormat>
  <Paragraphs>156</Paragraphs>
  <Slides>23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MV Boli</vt:lpstr>
      <vt:lpstr>Open Sans</vt:lpstr>
      <vt:lpstr>Open Sans Light</vt:lpstr>
      <vt:lpstr>Roboto</vt:lpstr>
      <vt:lpstr>Segoe UI</vt:lpstr>
      <vt:lpstr>Segoe UI Light</vt:lpstr>
      <vt:lpstr>Office Theme</vt:lpstr>
      <vt:lpstr>PocketCred</vt:lpstr>
      <vt:lpstr>PowerPoint Presentation</vt:lpstr>
      <vt:lpstr>PRAVICI LLC</vt:lpstr>
      <vt:lpstr>Pravici PocketCred</vt:lpstr>
      <vt:lpstr>Safely bring customers/employees back on-board &amp; on-site</vt:lpstr>
      <vt:lpstr>Pravici PocketCred – How it works</vt:lpstr>
      <vt:lpstr>Credential Options</vt:lpstr>
      <vt:lpstr>SMART Health Cards</vt:lpstr>
      <vt:lpstr>SMART Health Cards – VC Structure</vt:lpstr>
      <vt:lpstr>SMART Health Cards – VC Structure</vt:lpstr>
      <vt:lpstr>SMART Health Cards – Example</vt:lpstr>
      <vt:lpstr>SMART Health Cards – Verification</vt:lpstr>
      <vt:lpstr>Using Verifialble credentials</vt:lpstr>
      <vt:lpstr>Using Verifialble credentials</vt:lpstr>
      <vt:lpstr>Using Verifiable credentials</vt:lpstr>
      <vt:lpstr>Using Verifialble credentials</vt:lpstr>
      <vt:lpstr>Using Verifiable credentials – How it Works</vt:lpstr>
      <vt:lpstr>PowerPoint Presentation</vt:lpstr>
      <vt:lpstr>Salesforce Integration – How it Works</vt:lpstr>
      <vt:lpstr>Schemas &amp; Proof Templates</vt:lpstr>
      <vt:lpstr>Challenges</vt:lpstr>
      <vt:lpstr>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Vip Sitaraman</dc:creator>
  <cp:lastModifiedBy>Mahesh Balan</cp:lastModifiedBy>
  <cp:revision>75</cp:revision>
  <dcterms:created xsi:type="dcterms:W3CDTF">2020-08-06T17:26:12Z</dcterms:created>
  <dcterms:modified xsi:type="dcterms:W3CDTF">2021-08-18T14:17:07Z</dcterms:modified>
</cp:coreProperties>
</file>