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97" r:id="rId5"/>
    <p:sldMasterId id="2147483699" r:id="rId6"/>
    <p:sldMasterId id="2147483701" r:id="rId7"/>
    <p:sldMasterId id="2147483703" r:id="rId8"/>
    <p:sldMasterId id="2147483705" r:id="rId9"/>
    <p:sldMasterId id="2147483707" r:id="rId10"/>
    <p:sldMasterId id="2147483709" r:id="rId11"/>
    <p:sldMasterId id="2147483711" r:id="rId12"/>
    <p:sldMasterId id="2147483714" r:id="rId13"/>
    <p:sldMasterId id="2147483726" r:id="rId14"/>
    <p:sldMasterId id="2147483736" r:id="rId15"/>
    <p:sldMasterId id="2147483740" r:id="rId16"/>
  </p:sldMasterIdLst>
  <p:notesMasterIdLst>
    <p:notesMasterId r:id="rId37"/>
  </p:notesMasterIdLst>
  <p:handoutMasterIdLst>
    <p:handoutMasterId r:id="rId38"/>
  </p:handoutMasterIdLst>
  <p:sldIdLst>
    <p:sldId id="464" r:id="rId17"/>
    <p:sldId id="503" r:id="rId18"/>
    <p:sldId id="504" r:id="rId19"/>
    <p:sldId id="501" r:id="rId20"/>
    <p:sldId id="505" r:id="rId21"/>
    <p:sldId id="499" r:id="rId22"/>
    <p:sldId id="498" r:id="rId23"/>
    <p:sldId id="513" r:id="rId24"/>
    <p:sldId id="512" r:id="rId25"/>
    <p:sldId id="500" r:id="rId26"/>
    <p:sldId id="507" r:id="rId27"/>
    <p:sldId id="483" r:id="rId28"/>
    <p:sldId id="484" r:id="rId29"/>
    <p:sldId id="495" r:id="rId30"/>
    <p:sldId id="502" r:id="rId31"/>
    <p:sldId id="509" r:id="rId32"/>
    <p:sldId id="510" r:id="rId33"/>
    <p:sldId id="511" r:id="rId34"/>
    <p:sldId id="514" r:id="rId35"/>
    <p:sldId id="481" r:id="rId36"/>
  </p:sldIdLst>
  <p:sldSz cx="9144000" cy="5143500" type="screen16x9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5">
          <p15:clr>
            <a:srgbClr val="A4A3A4"/>
          </p15:clr>
        </p15:guide>
        <p15:guide id="2" pos="5459">
          <p15:clr>
            <a:srgbClr val="A4A3A4"/>
          </p15:clr>
        </p15:guide>
        <p15:guide id="3" pos="288">
          <p15:clr>
            <a:srgbClr val="A4A3A4"/>
          </p15:clr>
        </p15:guide>
        <p15:guide id="4" pos="5718">
          <p15:clr>
            <a:srgbClr val="A4A3A4"/>
          </p15:clr>
        </p15:guide>
        <p15:guide id="5" pos="3745">
          <p15:clr>
            <a:srgbClr val="A4A3A4"/>
          </p15:clr>
        </p15:guide>
        <p15:guide id="6" pos="20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Gullstrand" initials="JG" lastIdx="5" clrIdx="0">
    <p:extLst>
      <p:ext uri="{19B8F6BF-5375-455C-9EA6-DF929625EA0E}">
        <p15:presenceInfo xmlns:p15="http://schemas.microsoft.com/office/powerpoint/2012/main" userId="S-1-5-21-3346166985-1548841365-2365452741-3682" providerId="AD"/>
      </p:ext>
    </p:extLst>
  </p:cmAuthor>
  <p:cmAuthor id="2" name="Shamit Bhat" initials="SB" lastIdx="1" clrIdx="1">
    <p:extLst>
      <p:ext uri="{19B8F6BF-5375-455C-9EA6-DF929625EA0E}">
        <p15:presenceInfo xmlns:p15="http://schemas.microsoft.com/office/powerpoint/2012/main" userId="S-1-5-21-3346166985-1548841365-2365452741-5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06"/>
    <a:srgbClr val="BE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3979" autoAdjust="0"/>
  </p:normalViewPr>
  <p:slideViewPr>
    <p:cSldViewPr snapToGrid="0" snapToObjects="1">
      <p:cViewPr varScale="1">
        <p:scale>
          <a:sx n="91" d="100"/>
          <a:sy n="91" d="100"/>
        </p:scale>
        <p:origin x="900" y="56"/>
      </p:cViewPr>
      <p:guideLst>
        <p:guide orient="horz" pos="1235"/>
        <p:guide pos="5459"/>
        <p:guide pos="288"/>
        <p:guide pos="5718"/>
        <p:guide pos="3745"/>
        <p:guide pos="20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commentAuthors" Target="commentAuthor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D2A66-4AC1-49B0-A0AD-E5FA04F75D7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6DCD4F-C7DA-42AE-93D7-D06EA7194F0E}">
      <dgm:prSet custT="1"/>
      <dgm:spPr/>
      <dgm:t>
        <a:bodyPr/>
        <a:lstStyle/>
        <a:p>
          <a:r>
            <a:rPr lang="en-GB" sz="1600" dirty="0" smtClean="0"/>
            <a:t>DLT cannot be taken as a </a:t>
          </a:r>
          <a:r>
            <a:rPr lang="en-GB" sz="1600" dirty="0" err="1" smtClean="0"/>
            <a:t>silo’d</a:t>
          </a:r>
          <a:r>
            <a:rPr lang="en-GB" sz="1600" dirty="0" smtClean="0"/>
            <a:t> business but involves other business technology enablers.</a:t>
          </a:r>
        </a:p>
      </dgm:t>
    </dgm:pt>
    <dgm:pt modelId="{DBBD4E41-19C6-47BC-A47F-37D3A07CDD5F}" type="parTrans" cxnId="{7B405F2E-088E-4853-BCE4-56C983DFE252}">
      <dgm:prSet/>
      <dgm:spPr/>
      <dgm:t>
        <a:bodyPr/>
        <a:lstStyle/>
        <a:p>
          <a:endParaRPr lang="en-US" sz="4800"/>
        </a:p>
      </dgm:t>
    </dgm:pt>
    <dgm:pt modelId="{79CCD8B6-A9A9-4B57-AA3F-8DBFF965F8E5}" type="sibTrans" cxnId="{7B405F2E-088E-4853-BCE4-56C983DFE252}">
      <dgm:prSet/>
      <dgm:spPr/>
      <dgm:t>
        <a:bodyPr/>
        <a:lstStyle/>
        <a:p>
          <a:endParaRPr lang="en-US" sz="4800"/>
        </a:p>
      </dgm:t>
    </dgm:pt>
    <dgm:pt modelId="{5AB3FB2F-32F9-4BA7-9FC9-2959239D1091}">
      <dgm:prSet custT="1"/>
      <dgm:spPr/>
      <dgm:t>
        <a:bodyPr/>
        <a:lstStyle/>
        <a:p>
          <a:r>
            <a:rPr lang="en-GB" sz="1600" dirty="0" smtClean="0"/>
            <a:t>We will be 80% business and 20% technology focused.</a:t>
          </a:r>
        </a:p>
      </dgm:t>
    </dgm:pt>
    <dgm:pt modelId="{BD6FD5FE-34E9-417E-903D-AE53BE00CF89}" type="parTrans" cxnId="{21B9711F-2FF6-427D-ACF2-3E725BDA19DB}">
      <dgm:prSet/>
      <dgm:spPr/>
      <dgm:t>
        <a:bodyPr/>
        <a:lstStyle/>
        <a:p>
          <a:endParaRPr lang="en-US" sz="4800"/>
        </a:p>
      </dgm:t>
    </dgm:pt>
    <dgm:pt modelId="{7D99348B-0C67-421C-A362-A82903CE1703}" type="sibTrans" cxnId="{21B9711F-2FF6-427D-ACF2-3E725BDA19DB}">
      <dgm:prSet/>
      <dgm:spPr/>
      <dgm:t>
        <a:bodyPr/>
        <a:lstStyle/>
        <a:p>
          <a:endParaRPr lang="en-US" sz="4800"/>
        </a:p>
      </dgm:t>
    </dgm:pt>
    <dgm:pt modelId="{C9CC3EF2-AC3C-49E5-B64A-B1875EF0BC56}">
      <dgm:prSet custT="1"/>
      <dgm:spPr/>
      <dgm:t>
        <a:bodyPr/>
        <a:lstStyle/>
        <a:p>
          <a:r>
            <a:rPr lang="en-GB" sz="1600" dirty="0" smtClean="0"/>
            <a:t>The ecosystem is multi-stakeholder - includes </a:t>
          </a:r>
          <a:r>
            <a:rPr lang="en-GB" sz="1600" dirty="0" err="1" smtClean="0"/>
            <a:t>Opcos</a:t>
          </a:r>
          <a:r>
            <a:rPr lang="en-GB" sz="1600" dirty="0" smtClean="0"/>
            <a:t>, Wholesale Carriers, Banks, Mobile players/ Enterprise and Policy makers.</a:t>
          </a:r>
        </a:p>
      </dgm:t>
    </dgm:pt>
    <dgm:pt modelId="{07E09A89-1231-44B2-89CC-4CE17FFF25E0}" type="parTrans" cxnId="{9587332E-DA1E-4FD6-A868-81AAA1F69466}">
      <dgm:prSet/>
      <dgm:spPr/>
      <dgm:t>
        <a:bodyPr/>
        <a:lstStyle/>
        <a:p>
          <a:endParaRPr lang="en-US" sz="4800"/>
        </a:p>
      </dgm:t>
    </dgm:pt>
    <dgm:pt modelId="{6826BC32-47CA-4293-9539-FDF5C1897E92}" type="sibTrans" cxnId="{9587332E-DA1E-4FD6-A868-81AAA1F69466}">
      <dgm:prSet/>
      <dgm:spPr/>
      <dgm:t>
        <a:bodyPr/>
        <a:lstStyle/>
        <a:p>
          <a:endParaRPr lang="en-US" sz="4800"/>
        </a:p>
      </dgm:t>
    </dgm:pt>
    <dgm:pt modelId="{7FB1159B-6549-44AD-854C-BE4619E4C770}">
      <dgm:prSet custT="1"/>
      <dgm:spPr/>
      <dgm:t>
        <a:bodyPr/>
        <a:lstStyle/>
        <a:p>
          <a:r>
            <a:rPr lang="en-GB" sz="1600" dirty="0" smtClean="0"/>
            <a:t>We will show demonstrable proof points to the evolving opportunities.</a:t>
          </a:r>
          <a:endParaRPr lang="en-GB" sz="1600" dirty="0"/>
        </a:p>
      </dgm:t>
    </dgm:pt>
    <dgm:pt modelId="{768341E5-67B9-4142-ACD5-02DFDDDEC46E}" type="parTrans" cxnId="{F3AF424A-9FBE-4AE0-AA69-671204A4DB10}">
      <dgm:prSet/>
      <dgm:spPr/>
      <dgm:t>
        <a:bodyPr/>
        <a:lstStyle/>
        <a:p>
          <a:endParaRPr lang="en-US" sz="4800"/>
        </a:p>
      </dgm:t>
    </dgm:pt>
    <dgm:pt modelId="{37E05B5D-5386-4E70-8A0F-3A0673082E45}" type="sibTrans" cxnId="{F3AF424A-9FBE-4AE0-AA69-671204A4DB10}">
      <dgm:prSet/>
      <dgm:spPr/>
      <dgm:t>
        <a:bodyPr/>
        <a:lstStyle/>
        <a:p>
          <a:endParaRPr lang="en-US" sz="4800"/>
        </a:p>
      </dgm:t>
    </dgm:pt>
    <dgm:pt modelId="{2192C234-8C2F-4FB3-B696-B43991821AC7}" type="pres">
      <dgm:prSet presAssocID="{E27D2A66-4AC1-49B0-A0AD-E5FA04F75D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0F518-4F06-4134-BD43-CEC40B507FA9}" type="pres">
      <dgm:prSet presAssocID="{F46DCD4F-C7DA-42AE-93D7-D06EA7194F0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5EB21-BD89-422B-A56B-06C49FB9C6D1}" type="pres">
      <dgm:prSet presAssocID="{79CCD8B6-A9A9-4B57-AA3F-8DBFF965F8E5}" presName="spacer" presStyleCnt="0"/>
      <dgm:spPr/>
    </dgm:pt>
    <dgm:pt modelId="{84B1C32D-9710-44A9-AE8F-697BF97FEF9E}" type="pres">
      <dgm:prSet presAssocID="{5AB3FB2F-32F9-4BA7-9FC9-2959239D10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654FC-AF53-4348-BF45-00252008BF39}" type="pres">
      <dgm:prSet presAssocID="{7D99348B-0C67-421C-A362-A82903CE1703}" presName="spacer" presStyleCnt="0"/>
      <dgm:spPr/>
    </dgm:pt>
    <dgm:pt modelId="{C5047C15-1FC0-4574-9FCF-0FD45821708D}" type="pres">
      <dgm:prSet presAssocID="{C9CC3EF2-AC3C-49E5-B64A-B1875EF0BC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FA8C9-52ED-4FA2-837A-E5A63964031C}" type="pres">
      <dgm:prSet presAssocID="{6826BC32-47CA-4293-9539-FDF5C1897E92}" presName="spacer" presStyleCnt="0"/>
      <dgm:spPr/>
    </dgm:pt>
    <dgm:pt modelId="{D920635E-C0D6-4E87-9F9E-BCF7A1386DC4}" type="pres">
      <dgm:prSet presAssocID="{7FB1159B-6549-44AD-854C-BE4619E4C7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AE5F3-94FE-4B47-96B3-BE9C7724CE39}" type="presOf" srcId="{F46DCD4F-C7DA-42AE-93D7-D06EA7194F0E}" destId="{92B0F518-4F06-4134-BD43-CEC40B507FA9}" srcOrd="0" destOrd="0" presId="urn:microsoft.com/office/officeart/2005/8/layout/vList2"/>
    <dgm:cxn modelId="{21B9711F-2FF6-427D-ACF2-3E725BDA19DB}" srcId="{E27D2A66-4AC1-49B0-A0AD-E5FA04F75D73}" destId="{5AB3FB2F-32F9-4BA7-9FC9-2959239D1091}" srcOrd="1" destOrd="0" parTransId="{BD6FD5FE-34E9-417E-903D-AE53BE00CF89}" sibTransId="{7D99348B-0C67-421C-A362-A82903CE1703}"/>
    <dgm:cxn modelId="{9587332E-DA1E-4FD6-A868-81AAA1F69466}" srcId="{E27D2A66-4AC1-49B0-A0AD-E5FA04F75D73}" destId="{C9CC3EF2-AC3C-49E5-B64A-B1875EF0BC56}" srcOrd="2" destOrd="0" parTransId="{07E09A89-1231-44B2-89CC-4CE17FFF25E0}" sibTransId="{6826BC32-47CA-4293-9539-FDF5C1897E92}"/>
    <dgm:cxn modelId="{95B366E7-F917-4DB6-9720-A0EA64CC3D41}" type="presOf" srcId="{E27D2A66-4AC1-49B0-A0AD-E5FA04F75D73}" destId="{2192C234-8C2F-4FB3-B696-B43991821AC7}" srcOrd="0" destOrd="0" presId="urn:microsoft.com/office/officeart/2005/8/layout/vList2"/>
    <dgm:cxn modelId="{EA0BC3E3-3C5E-4BA8-88A3-63F451D71229}" type="presOf" srcId="{5AB3FB2F-32F9-4BA7-9FC9-2959239D1091}" destId="{84B1C32D-9710-44A9-AE8F-697BF97FEF9E}" srcOrd="0" destOrd="0" presId="urn:microsoft.com/office/officeart/2005/8/layout/vList2"/>
    <dgm:cxn modelId="{534B8BF2-F038-46A8-AE9C-ABC4AF81C5B0}" type="presOf" srcId="{C9CC3EF2-AC3C-49E5-B64A-B1875EF0BC56}" destId="{C5047C15-1FC0-4574-9FCF-0FD45821708D}" srcOrd="0" destOrd="0" presId="urn:microsoft.com/office/officeart/2005/8/layout/vList2"/>
    <dgm:cxn modelId="{7B405F2E-088E-4853-BCE4-56C983DFE252}" srcId="{E27D2A66-4AC1-49B0-A0AD-E5FA04F75D73}" destId="{F46DCD4F-C7DA-42AE-93D7-D06EA7194F0E}" srcOrd="0" destOrd="0" parTransId="{DBBD4E41-19C6-47BC-A47F-37D3A07CDD5F}" sibTransId="{79CCD8B6-A9A9-4B57-AA3F-8DBFF965F8E5}"/>
    <dgm:cxn modelId="{F3AF424A-9FBE-4AE0-AA69-671204A4DB10}" srcId="{E27D2A66-4AC1-49B0-A0AD-E5FA04F75D73}" destId="{7FB1159B-6549-44AD-854C-BE4619E4C770}" srcOrd="3" destOrd="0" parTransId="{768341E5-67B9-4142-ACD5-02DFDDDEC46E}" sibTransId="{37E05B5D-5386-4E70-8A0F-3A0673082E45}"/>
    <dgm:cxn modelId="{BCB3F13D-7FCD-4F30-905F-7C523E01D3F9}" type="presOf" srcId="{7FB1159B-6549-44AD-854C-BE4619E4C770}" destId="{D920635E-C0D6-4E87-9F9E-BCF7A1386DC4}" srcOrd="0" destOrd="0" presId="urn:microsoft.com/office/officeart/2005/8/layout/vList2"/>
    <dgm:cxn modelId="{EDC946E2-7554-499F-8D35-FE74C9DBA6A2}" type="presParOf" srcId="{2192C234-8C2F-4FB3-B696-B43991821AC7}" destId="{92B0F518-4F06-4134-BD43-CEC40B507FA9}" srcOrd="0" destOrd="0" presId="urn:microsoft.com/office/officeart/2005/8/layout/vList2"/>
    <dgm:cxn modelId="{925FF1B4-373A-4722-9072-CE977536927B}" type="presParOf" srcId="{2192C234-8C2F-4FB3-B696-B43991821AC7}" destId="{7C25EB21-BD89-422B-A56B-06C49FB9C6D1}" srcOrd="1" destOrd="0" presId="urn:microsoft.com/office/officeart/2005/8/layout/vList2"/>
    <dgm:cxn modelId="{727B3B41-0A72-4B46-BA94-724F513D19F3}" type="presParOf" srcId="{2192C234-8C2F-4FB3-B696-B43991821AC7}" destId="{84B1C32D-9710-44A9-AE8F-697BF97FEF9E}" srcOrd="2" destOrd="0" presId="urn:microsoft.com/office/officeart/2005/8/layout/vList2"/>
    <dgm:cxn modelId="{42F0A6D9-86E6-4408-9FAC-6AB369BA333E}" type="presParOf" srcId="{2192C234-8C2F-4FB3-B696-B43991821AC7}" destId="{B5E654FC-AF53-4348-BF45-00252008BF39}" srcOrd="3" destOrd="0" presId="urn:microsoft.com/office/officeart/2005/8/layout/vList2"/>
    <dgm:cxn modelId="{92B6B845-2EC3-4833-9F90-AC066333AED3}" type="presParOf" srcId="{2192C234-8C2F-4FB3-B696-B43991821AC7}" destId="{C5047C15-1FC0-4574-9FCF-0FD45821708D}" srcOrd="4" destOrd="0" presId="urn:microsoft.com/office/officeart/2005/8/layout/vList2"/>
    <dgm:cxn modelId="{F6BB746B-78DB-409D-B3E7-0CFFB5D7F4C4}" type="presParOf" srcId="{2192C234-8C2F-4FB3-B696-B43991821AC7}" destId="{F14FA8C9-52ED-4FA2-837A-E5A63964031C}" srcOrd="5" destOrd="0" presId="urn:microsoft.com/office/officeart/2005/8/layout/vList2"/>
    <dgm:cxn modelId="{6A4A3E7D-926A-4325-BC87-55F39D17E322}" type="presParOf" srcId="{2192C234-8C2F-4FB3-B696-B43991821AC7}" destId="{D920635E-C0D6-4E87-9F9E-BCF7A1386D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84F23-FAB8-4D1D-AD72-D9353833B634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</dgm:pt>
    <dgm:pt modelId="{6629955D-6B26-4EA4-97E3-B11000E66EC5}">
      <dgm:prSet phldrT="[Text]" custT="1"/>
      <dgm:spPr/>
      <dgm:t>
        <a:bodyPr/>
        <a:lstStyle/>
        <a:p>
          <a:r>
            <a:rPr lang="en-US" sz="1100" b="1" dirty="0" smtClean="0"/>
            <a:t>Payments</a:t>
          </a:r>
          <a:endParaRPr lang="en-US" sz="800" b="1" dirty="0"/>
        </a:p>
      </dgm:t>
    </dgm:pt>
    <dgm:pt modelId="{EAA2E624-1C8C-4AB0-89CA-272359AF58A2}" type="parTrans" cxnId="{D2105311-13F3-44D0-994F-54F9D3073276}">
      <dgm:prSet/>
      <dgm:spPr/>
      <dgm:t>
        <a:bodyPr/>
        <a:lstStyle/>
        <a:p>
          <a:endParaRPr lang="en-US"/>
        </a:p>
      </dgm:t>
    </dgm:pt>
    <dgm:pt modelId="{365E07E7-5452-4F55-A22D-2E6D70698F5E}" type="sibTrans" cxnId="{D2105311-13F3-44D0-994F-54F9D3073276}">
      <dgm:prSet/>
      <dgm:spPr/>
      <dgm:t>
        <a:bodyPr/>
        <a:lstStyle/>
        <a:p>
          <a:endParaRPr lang="en-US"/>
        </a:p>
      </dgm:t>
    </dgm:pt>
    <dgm:pt modelId="{94341E53-6925-4968-9A72-A0FC2E0EF7AF}">
      <dgm:prSet phldrT="[Text]" custT="1"/>
      <dgm:spPr/>
      <dgm:t>
        <a:bodyPr/>
        <a:lstStyle/>
        <a:p>
          <a:r>
            <a:rPr lang="en-US" sz="1000" b="1" dirty="0" smtClean="0"/>
            <a:t>Wholesale Settlement</a:t>
          </a:r>
          <a:endParaRPr lang="en-US" sz="1000" b="1" dirty="0"/>
        </a:p>
      </dgm:t>
    </dgm:pt>
    <dgm:pt modelId="{798ABA2D-1C3B-41F5-B79F-B91CA48708AA}" type="parTrans" cxnId="{F4DCDF94-BEBC-47EF-980E-C37928943FD0}">
      <dgm:prSet/>
      <dgm:spPr/>
      <dgm:t>
        <a:bodyPr/>
        <a:lstStyle/>
        <a:p>
          <a:endParaRPr lang="en-US"/>
        </a:p>
      </dgm:t>
    </dgm:pt>
    <dgm:pt modelId="{77CB5904-1ECB-4ABC-92FF-7E10079F9D6C}" type="sibTrans" cxnId="{F4DCDF94-BEBC-47EF-980E-C37928943FD0}">
      <dgm:prSet/>
      <dgm:spPr/>
      <dgm:t>
        <a:bodyPr/>
        <a:lstStyle/>
        <a:p>
          <a:endParaRPr lang="en-US"/>
        </a:p>
      </dgm:t>
    </dgm:pt>
    <dgm:pt modelId="{C100CCE3-364B-4815-96C0-208EF8B75C6C}">
      <dgm:prSet phldrT="[Text]" custT="1"/>
      <dgm:spPr/>
      <dgm:t>
        <a:bodyPr/>
        <a:lstStyle/>
        <a:p>
          <a:r>
            <a:rPr lang="en-US" sz="1000" b="1" dirty="0" smtClean="0"/>
            <a:t>Identity &amp;  Access </a:t>
          </a:r>
          <a:r>
            <a:rPr lang="en-US" sz="1000" b="1" dirty="0" err="1" smtClean="0"/>
            <a:t>Mgmt</a:t>
          </a:r>
          <a:endParaRPr lang="en-US" sz="1000" b="1" dirty="0"/>
        </a:p>
      </dgm:t>
    </dgm:pt>
    <dgm:pt modelId="{D9C703C0-7693-4DDC-83E6-7744AEE7BC58}" type="parTrans" cxnId="{6F802AD9-337E-4C4C-B07C-E52B5BE1F036}">
      <dgm:prSet/>
      <dgm:spPr/>
      <dgm:t>
        <a:bodyPr/>
        <a:lstStyle/>
        <a:p>
          <a:endParaRPr lang="en-US"/>
        </a:p>
      </dgm:t>
    </dgm:pt>
    <dgm:pt modelId="{1F89219F-B522-44BB-9413-1BD564AC431F}" type="sibTrans" cxnId="{6F802AD9-337E-4C4C-B07C-E52B5BE1F036}">
      <dgm:prSet/>
      <dgm:spPr/>
      <dgm:t>
        <a:bodyPr/>
        <a:lstStyle/>
        <a:p>
          <a:endParaRPr lang="en-US"/>
        </a:p>
      </dgm:t>
    </dgm:pt>
    <dgm:pt modelId="{42298E24-9562-44BE-8DE6-6D7C55279AC3}">
      <dgm:prSet phldrT="[Text]" custT="1"/>
      <dgm:spPr/>
      <dgm:t>
        <a:bodyPr/>
        <a:lstStyle/>
        <a:p>
          <a:r>
            <a:rPr lang="en-US" sz="1000" b="1" dirty="0" smtClean="0"/>
            <a:t>Supply Chain</a:t>
          </a:r>
          <a:endParaRPr lang="en-US" sz="1000" b="1" dirty="0"/>
        </a:p>
      </dgm:t>
    </dgm:pt>
    <dgm:pt modelId="{969ACADE-599D-49E7-A23F-8A28EE92E49C}" type="parTrans" cxnId="{B0892170-1B2D-4898-990F-9FEDCE7E6043}">
      <dgm:prSet/>
      <dgm:spPr/>
      <dgm:t>
        <a:bodyPr/>
        <a:lstStyle/>
        <a:p>
          <a:endParaRPr lang="en-US"/>
        </a:p>
      </dgm:t>
    </dgm:pt>
    <dgm:pt modelId="{798D6916-3B16-4CBB-B4B8-DC339406707F}" type="sibTrans" cxnId="{B0892170-1B2D-4898-990F-9FEDCE7E6043}">
      <dgm:prSet/>
      <dgm:spPr/>
      <dgm:t>
        <a:bodyPr/>
        <a:lstStyle/>
        <a:p>
          <a:endParaRPr lang="en-US"/>
        </a:p>
      </dgm:t>
    </dgm:pt>
    <dgm:pt modelId="{A3345DDC-43D0-44B5-A7E0-6E94D857821D}">
      <dgm:prSet phldrT="[Text]" custT="1"/>
      <dgm:spPr/>
      <dgm:t>
        <a:bodyPr/>
        <a:lstStyle/>
        <a:p>
          <a:r>
            <a:rPr lang="en-US" sz="1000" b="1" dirty="0" smtClean="0"/>
            <a:t>Blockchain as a Service (</a:t>
          </a:r>
          <a:r>
            <a:rPr lang="en-US" sz="1000" b="1" dirty="0" err="1" smtClean="0"/>
            <a:t>BaaS</a:t>
          </a:r>
          <a:r>
            <a:rPr lang="en-US" sz="1000" b="1" dirty="0" smtClean="0"/>
            <a:t>)</a:t>
          </a:r>
          <a:endParaRPr lang="en-US" sz="1000" b="1" dirty="0"/>
        </a:p>
      </dgm:t>
    </dgm:pt>
    <dgm:pt modelId="{8B95803E-60F2-4062-A95D-BD7D38C10318}" type="parTrans" cxnId="{942BBC98-EE99-46FA-95C4-090783F8DBF1}">
      <dgm:prSet/>
      <dgm:spPr/>
      <dgm:t>
        <a:bodyPr/>
        <a:lstStyle/>
        <a:p>
          <a:endParaRPr lang="en-US"/>
        </a:p>
      </dgm:t>
    </dgm:pt>
    <dgm:pt modelId="{40532FAB-F209-47CD-B1BF-4F8E22371980}" type="sibTrans" cxnId="{942BBC98-EE99-46FA-95C4-090783F8DBF1}">
      <dgm:prSet/>
      <dgm:spPr/>
      <dgm:t>
        <a:bodyPr/>
        <a:lstStyle/>
        <a:p>
          <a:endParaRPr lang="en-US"/>
        </a:p>
      </dgm:t>
    </dgm:pt>
    <dgm:pt modelId="{532A865D-A728-41FA-BFD8-4045B1446EC9}">
      <dgm:prSet phldrT="[Text]" custT="1"/>
      <dgm:spPr/>
      <dgm:t>
        <a:bodyPr/>
        <a:lstStyle/>
        <a:p>
          <a:r>
            <a:rPr lang="en-US" sz="1000" b="1" dirty="0" smtClean="0"/>
            <a:t>Fraud </a:t>
          </a:r>
          <a:r>
            <a:rPr lang="en-US" sz="1000" b="1" dirty="0" err="1" smtClean="0"/>
            <a:t>Mgmt</a:t>
          </a:r>
          <a:endParaRPr lang="en-US" sz="1000" b="1" dirty="0"/>
        </a:p>
      </dgm:t>
    </dgm:pt>
    <dgm:pt modelId="{BF173F7A-C1B7-4871-8FD0-D7ED82091B3B}" type="parTrans" cxnId="{88FC1FC3-5EBF-43A2-B1AD-94434E1294B2}">
      <dgm:prSet/>
      <dgm:spPr/>
      <dgm:t>
        <a:bodyPr/>
        <a:lstStyle/>
        <a:p>
          <a:endParaRPr lang="en-US"/>
        </a:p>
      </dgm:t>
    </dgm:pt>
    <dgm:pt modelId="{68F7591A-502F-466E-94E2-DFD6AC113465}" type="sibTrans" cxnId="{88FC1FC3-5EBF-43A2-B1AD-94434E1294B2}">
      <dgm:prSet/>
      <dgm:spPr/>
      <dgm:t>
        <a:bodyPr/>
        <a:lstStyle/>
        <a:p>
          <a:endParaRPr lang="en-US"/>
        </a:p>
      </dgm:t>
    </dgm:pt>
    <dgm:pt modelId="{1F93CE39-6E73-45C1-95E4-DC779B12DBFA}" type="pres">
      <dgm:prSet presAssocID="{E3184F23-FAB8-4D1D-AD72-D9353833B634}" presName="Name0" presStyleCnt="0">
        <dgm:presLayoutVars>
          <dgm:dir/>
          <dgm:resizeHandles val="exact"/>
        </dgm:presLayoutVars>
      </dgm:prSet>
      <dgm:spPr/>
    </dgm:pt>
    <dgm:pt modelId="{A66AC20E-A42F-4282-BBB8-9F82AF2D0189}" type="pres">
      <dgm:prSet presAssocID="{E3184F23-FAB8-4D1D-AD72-D9353833B634}" presName="fgShape" presStyleLbl="fgShp" presStyleIdx="0" presStyleCnt="1" custLinFactNeighborY="-48840"/>
      <dgm:spPr/>
    </dgm:pt>
    <dgm:pt modelId="{33F0216E-59CB-4F69-B9AD-38BDD119D2F6}" type="pres">
      <dgm:prSet presAssocID="{E3184F23-FAB8-4D1D-AD72-D9353833B634}" presName="linComp" presStyleCnt="0"/>
      <dgm:spPr/>
    </dgm:pt>
    <dgm:pt modelId="{D87CDE80-D99D-4CE0-B456-AACE7C007554}" type="pres">
      <dgm:prSet presAssocID="{6629955D-6B26-4EA4-97E3-B11000E66EC5}" presName="compNode" presStyleCnt="0"/>
      <dgm:spPr/>
    </dgm:pt>
    <dgm:pt modelId="{E32B73F5-066B-41C5-80CE-8222AAA4D5A6}" type="pres">
      <dgm:prSet presAssocID="{6629955D-6B26-4EA4-97E3-B11000E66EC5}" presName="bkgdShape" presStyleLbl="node1" presStyleIdx="0" presStyleCnt="6"/>
      <dgm:spPr/>
      <dgm:t>
        <a:bodyPr/>
        <a:lstStyle/>
        <a:p>
          <a:endParaRPr lang="en-US"/>
        </a:p>
      </dgm:t>
    </dgm:pt>
    <dgm:pt modelId="{507F21DC-14B4-4B54-A196-1F439A2015A5}" type="pres">
      <dgm:prSet presAssocID="{6629955D-6B26-4EA4-97E3-B11000E66EC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B3284-D132-4276-B53C-5BDBF8894DCA}" type="pres">
      <dgm:prSet presAssocID="{6629955D-6B26-4EA4-97E3-B11000E66EC5}" presName="invisiNode" presStyleLbl="node1" presStyleIdx="0" presStyleCnt="6"/>
      <dgm:spPr/>
    </dgm:pt>
    <dgm:pt modelId="{837196CF-30A9-43BD-BEBC-F4173923DA82}" type="pres">
      <dgm:prSet presAssocID="{6629955D-6B26-4EA4-97E3-B11000E66EC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A4003783-F20B-4F68-A2C4-5CAD919D7923}" type="pres">
      <dgm:prSet presAssocID="{365E07E7-5452-4F55-A22D-2E6D70698F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D4D8E6-AED3-4F27-9291-7DCAF3054D04}" type="pres">
      <dgm:prSet presAssocID="{94341E53-6925-4968-9A72-A0FC2E0EF7AF}" presName="compNode" presStyleCnt="0"/>
      <dgm:spPr/>
    </dgm:pt>
    <dgm:pt modelId="{13218631-C2F2-4EAE-B8CB-1214F4B1694F}" type="pres">
      <dgm:prSet presAssocID="{94341E53-6925-4968-9A72-A0FC2E0EF7AF}" presName="bkgdShape" presStyleLbl="node1" presStyleIdx="1" presStyleCnt="6"/>
      <dgm:spPr/>
      <dgm:t>
        <a:bodyPr/>
        <a:lstStyle/>
        <a:p>
          <a:endParaRPr lang="en-US"/>
        </a:p>
      </dgm:t>
    </dgm:pt>
    <dgm:pt modelId="{60478CA7-3C55-4A28-8099-3CB0355D1F70}" type="pres">
      <dgm:prSet presAssocID="{94341E53-6925-4968-9A72-A0FC2E0EF7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F35DF-46EB-433D-BDD0-3226B81E458A}" type="pres">
      <dgm:prSet presAssocID="{94341E53-6925-4968-9A72-A0FC2E0EF7AF}" presName="invisiNode" presStyleLbl="node1" presStyleIdx="1" presStyleCnt="6"/>
      <dgm:spPr/>
    </dgm:pt>
    <dgm:pt modelId="{A70CB090-5E9D-4C62-8AB3-5BC81FC8D139}" type="pres">
      <dgm:prSet presAssocID="{94341E53-6925-4968-9A72-A0FC2E0EF7AF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562D2F0-423B-4013-8569-EA04BCB2E8B0}" type="pres">
      <dgm:prSet presAssocID="{77CB5904-1ECB-4ABC-92FF-7E10079F9D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55A442-2B01-4589-8D61-2C2072AA34FC}" type="pres">
      <dgm:prSet presAssocID="{C100CCE3-364B-4815-96C0-208EF8B75C6C}" presName="compNode" presStyleCnt="0"/>
      <dgm:spPr/>
    </dgm:pt>
    <dgm:pt modelId="{B50C8506-F9F0-4DA4-A1DD-E40902DC56D9}" type="pres">
      <dgm:prSet presAssocID="{C100CCE3-364B-4815-96C0-208EF8B75C6C}" presName="bkgdShape" presStyleLbl="node1" presStyleIdx="2" presStyleCnt="6"/>
      <dgm:spPr/>
      <dgm:t>
        <a:bodyPr/>
        <a:lstStyle/>
        <a:p>
          <a:endParaRPr lang="en-US"/>
        </a:p>
      </dgm:t>
    </dgm:pt>
    <dgm:pt modelId="{97F46306-48FB-4278-9EF8-DECBDE5EE566}" type="pres">
      <dgm:prSet presAssocID="{C100CCE3-364B-4815-96C0-208EF8B75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4FA78-7745-499D-9963-6BF2AA7F435F}" type="pres">
      <dgm:prSet presAssocID="{C100CCE3-364B-4815-96C0-208EF8B75C6C}" presName="invisiNode" presStyleLbl="node1" presStyleIdx="2" presStyleCnt="6"/>
      <dgm:spPr/>
    </dgm:pt>
    <dgm:pt modelId="{209B09EC-9524-4241-8D5E-B644CC280A5F}" type="pres">
      <dgm:prSet presAssocID="{C100CCE3-364B-4815-96C0-208EF8B75C6C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3239F9C-FC42-49D3-935B-E0D51671797A}" type="pres">
      <dgm:prSet presAssocID="{1F89219F-B522-44BB-9413-1BD564AC43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ADD32A6-8EA5-4DEE-8E16-58B057B98D00}" type="pres">
      <dgm:prSet presAssocID="{42298E24-9562-44BE-8DE6-6D7C55279AC3}" presName="compNode" presStyleCnt="0"/>
      <dgm:spPr/>
    </dgm:pt>
    <dgm:pt modelId="{AD51D326-F795-4F94-884A-5E366BD736C0}" type="pres">
      <dgm:prSet presAssocID="{42298E24-9562-44BE-8DE6-6D7C55279AC3}" presName="bkgdShape" presStyleLbl="node1" presStyleIdx="3" presStyleCnt="6"/>
      <dgm:spPr/>
      <dgm:t>
        <a:bodyPr/>
        <a:lstStyle/>
        <a:p>
          <a:endParaRPr lang="en-US"/>
        </a:p>
      </dgm:t>
    </dgm:pt>
    <dgm:pt modelId="{2287DF30-A4DD-41F5-98DC-390CEE4D6BD0}" type="pres">
      <dgm:prSet presAssocID="{42298E24-9562-44BE-8DE6-6D7C55279AC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205BE-266C-4958-8C00-E96BF70E76A7}" type="pres">
      <dgm:prSet presAssocID="{42298E24-9562-44BE-8DE6-6D7C55279AC3}" presName="invisiNode" presStyleLbl="node1" presStyleIdx="3" presStyleCnt="6"/>
      <dgm:spPr/>
    </dgm:pt>
    <dgm:pt modelId="{EA4C7A6D-117C-48E3-A491-50EDAEF2C7A2}" type="pres">
      <dgm:prSet presAssocID="{42298E24-9562-44BE-8DE6-6D7C55279AC3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1E06FC5-8835-4D3D-A57E-32AAE3DDC351}" type="pres">
      <dgm:prSet presAssocID="{798D6916-3B16-4CBB-B4B8-DC339406707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A9B3DB-95A3-4104-ACEF-A78775394A55}" type="pres">
      <dgm:prSet presAssocID="{A3345DDC-43D0-44B5-A7E0-6E94D857821D}" presName="compNode" presStyleCnt="0"/>
      <dgm:spPr/>
    </dgm:pt>
    <dgm:pt modelId="{1EEEEB1D-C20C-42A8-8346-EE757A02101C}" type="pres">
      <dgm:prSet presAssocID="{A3345DDC-43D0-44B5-A7E0-6E94D857821D}" presName="bkgdShape" presStyleLbl="node1" presStyleIdx="4" presStyleCnt="6" custLinFactNeighborY="253"/>
      <dgm:spPr/>
      <dgm:t>
        <a:bodyPr/>
        <a:lstStyle/>
        <a:p>
          <a:endParaRPr lang="en-US"/>
        </a:p>
      </dgm:t>
    </dgm:pt>
    <dgm:pt modelId="{1C21434B-FB6C-4402-B9AE-7F44FCFB72C5}" type="pres">
      <dgm:prSet presAssocID="{A3345DDC-43D0-44B5-A7E0-6E94D857821D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EAB3A-B81A-46E0-97B2-C28FB98CE2CB}" type="pres">
      <dgm:prSet presAssocID="{A3345DDC-43D0-44B5-A7E0-6E94D857821D}" presName="invisiNode" presStyleLbl="node1" presStyleIdx="4" presStyleCnt="6"/>
      <dgm:spPr/>
    </dgm:pt>
    <dgm:pt modelId="{4C55AD83-94A1-4E35-9B1E-CF0878F244DC}" type="pres">
      <dgm:prSet presAssocID="{A3345DDC-43D0-44B5-A7E0-6E94D857821D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11085C4-2C7D-46AA-941C-AE93E2F0F6F6}" type="pres">
      <dgm:prSet presAssocID="{40532FAB-F209-47CD-B1BF-4F8E223719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702C5B-2497-4E99-81C0-1DBE94D97BDB}" type="pres">
      <dgm:prSet presAssocID="{532A865D-A728-41FA-BFD8-4045B1446EC9}" presName="compNode" presStyleCnt="0"/>
      <dgm:spPr/>
    </dgm:pt>
    <dgm:pt modelId="{5D144EF8-19F5-424D-BCE1-37D4498399E2}" type="pres">
      <dgm:prSet presAssocID="{532A865D-A728-41FA-BFD8-4045B1446EC9}" presName="bkgdShape" presStyleLbl="node1" presStyleIdx="5" presStyleCnt="6"/>
      <dgm:spPr/>
      <dgm:t>
        <a:bodyPr/>
        <a:lstStyle/>
        <a:p>
          <a:endParaRPr lang="en-US"/>
        </a:p>
      </dgm:t>
    </dgm:pt>
    <dgm:pt modelId="{58549C12-AE59-4530-9AD0-0E0B81F9CE52}" type="pres">
      <dgm:prSet presAssocID="{532A865D-A728-41FA-BFD8-4045B1446EC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006E9-3D63-4E01-8297-01F4E0FED6F2}" type="pres">
      <dgm:prSet presAssocID="{532A865D-A728-41FA-BFD8-4045B1446EC9}" presName="invisiNode" presStyleLbl="node1" presStyleIdx="5" presStyleCnt="6"/>
      <dgm:spPr/>
    </dgm:pt>
    <dgm:pt modelId="{73CD1AFB-9991-4191-9516-39BE9150F8D8}" type="pres">
      <dgm:prSet presAssocID="{532A865D-A728-41FA-BFD8-4045B1446EC9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C24E6430-E30F-4B48-9FF0-5430E45BEBDD}" type="presOf" srcId="{6629955D-6B26-4EA4-97E3-B11000E66EC5}" destId="{507F21DC-14B4-4B54-A196-1F439A2015A5}" srcOrd="1" destOrd="0" presId="urn:microsoft.com/office/officeart/2005/8/layout/hList7"/>
    <dgm:cxn modelId="{B1B08DBC-62B6-4B46-A8ED-1225FAB923E7}" type="presOf" srcId="{365E07E7-5452-4F55-A22D-2E6D70698F5E}" destId="{A4003783-F20B-4F68-A2C4-5CAD919D7923}" srcOrd="0" destOrd="0" presId="urn:microsoft.com/office/officeart/2005/8/layout/hList7"/>
    <dgm:cxn modelId="{B0892170-1B2D-4898-990F-9FEDCE7E6043}" srcId="{E3184F23-FAB8-4D1D-AD72-D9353833B634}" destId="{42298E24-9562-44BE-8DE6-6D7C55279AC3}" srcOrd="3" destOrd="0" parTransId="{969ACADE-599D-49E7-A23F-8A28EE92E49C}" sibTransId="{798D6916-3B16-4CBB-B4B8-DC339406707F}"/>
    <dgm:cxn modelId="{51D1FB09-7506-4347-850F-5F4820A5C011}" type="presOf" srcId="{94341E53-6925-4968-9A72-A0FC2E0EF7AF}" destId="{60478CA7-3C55-4A28-8099-3CB0355D1F70}" srcOrd="1" destOrd="0" presId="urn:microsoft.com/office/officeart/2005/8/layout/hList7"/>
    <dgm:cxn modelId="{AFF11D23-7A98-49DD-915F-CABF1B4BEFC8}" type="presOf" srcId="{A3345DDC-43D0-44B5-A7E0-6E94D857821D}" destId="{1C21434B-FB6C-4402-B9AE-7F44FCFB72C5}" srcOrd="1" destOrd="0" presId="urn:microsoft.com/office/officeart/2005/8/layout/hList7"/>
    <dgm:cxn modelId="{08F146DB-A623-44D2-A883-6C1B52CFC30A}" type="presOf" srcId="{A3345DDC-43D0-44B5-A7E0-6E94D857821D}" destId="{1EEEEB1D-C20C-42A8-8346-EE757A02101C}" srcOrd="0" destOrd="0" presId="urn:microsoft.com/office/officeart/2005/8/layout/hList7"/>
    <dgm:cxn modelId="{6D701EA1-8BA2-4C62-8C99-87AB85741CEC}" type="presOf" srcId="{6629955D-6B26-4EA4-97E3-B11000E66EC5}" destId="{E32B73F5-066B-41C5-80CE-8222AAA4D5A6}" srcOrd="0" destOrd="0" presId="urn:microsoft.com/office/officeart/2005/8/layout/hList7"/>
    <dgm:cxn modelId="{88FC1FC3-5EBF-43A2-B1AD-94434E1294B2}" srcId="{E3184F23-FAB8-4D1D-AD72-D9353833B634}" destId="{532A865D-A728-41FA-BFD8-4045B1446EC9}" srcOrd="5" destOrd="0" parTransId="{BF173F7A-C1B7-4871-8FD0-D7ED82091B3B}" sibTransId="{68F7591A-502F-466E-94E2-DFD6AC113465}"/>
    <dgm:cxn modelId="{D50D8F96-F421-4359-B031-097BD5D2FAD8}" type="presOf" srcId="{94341E53-6925-4968-9A72-A0FC2E0EF7AF}" destId="{13218631-C2F2-4EAE-B8CB-1214F4B1694F}" srcOrd="0" destOrd="0" presId="urn:microsoft.com/office/officeart/2005/8/layout/hList7"/>
    <dgm:cxn modelId="{CAA917E4-34A2-48AB-AE92-4C879FC5BFA0}" type="presOf" srcId="{532A865D-A728-41FA-BFD8-4045B1446EC9}" destId="{5D144EF8-19F5-424D-BCE1-37D4498399E2}" srcOrd="0" destOrd="0" presId="urn:microsoft.com/office/officeart/2005/8/layout/hList7"/>
    <dgm:cxn modelId="{0C3FAEC0-2E89-4B7A-B8BB-5253152B62AC}" type="presOf" srcId="{42298E24-9562-44BE-8DE6-6D7C55279AC3}" destId="{AD51D326-F795-4F94-884A-5E366BD736C0}" srcOrd="0" destOrd="0" presId="urn:microsoft.com/office/officeart/2005/8/layout/hList7"/>
    <dgm:cxn modelId="{6F802AD9-337E-4C4C-B07C-E52B5BE1F036}" srcId="{E3184F23-FAB8-4D1D-AD72-D9353833B634}" destId="{C100CCE3-364B-4815-96C0-208EF8B75C6C}" srcOrd="2" destOrd="0" parTransId="{D9C703C0-7693-4DDC-83E6-7744AEE7BC58}" sibTransId="{1F89219F-B522-44BB-9413-1BD564AC431F}"/>
    <dgm:cxn modelId="{B749B258-3BE1-4F24-A167-D710C710E7D3}" type="presOf" srcId="{40532FAB-F209-47CD-B1BF-4F8E22371980}" destId="{E11085C4-2C7D-46AA-941C-AE93E2F0F6F6}" srcOrd="0" destOrd="0" presId="urn:microsoft.com/office/officeart/2005/8/layout/hList7"/>
    <dgm:cxn modelId="{B7130297-C247-4F79-9AF7-D7C4BBAFE028}" type="presOf" srcId="{798D6916-3B16-4CBB-B4B8-DC339406707F}" destId="{21E06FC5-8835-4D3D-A57E-32AAE3DDC351}" srcOrd="0" destOrd="0" presId="urn:microsoft.com/office/officeart/2005/8/layout/hList7"/>
    <dgm:cxn modelId="{0F9E3CF3-95FE-49CF-8E13-A865F07E6CA2}" type="presOf" srcId="{E3184F23-FAB8-4D1D-AD72-D9353833B634}" destId="{1F93CE39-6E73-45C1-95E4-DC779B12DBFA}" srcOrd="0" destOrd="0" presId="urn:microsoft.com/office/officeart/2005/8/layout/hList7"/>
    <dgm:cxn modelId="{942BBC98-EE99-46FA-95C4-090783F8DBF1}" srcId="{E3184F23-FAB8-4D1D-AD72-D9353833B634}" destId="{A3345DDC-43D0-44B5-A7E0-6E94D857821D}" srcOrd="4" destOrd="0" parTransId="{8B95803E-60F2-4062-A95D-BD7D38C10318}" sibTransId="{40532FAB-F209-47CD-B1BF-4F8E22371980}"/>
    <dgm:cxn modelId="{D2105311-13F3-44D0-994F-54F9D3073276}" srcId="{E3184F23-FAB8-4D1D-AD72-D9353833B634}" destId="{6629955D-6B26-4EA4-97E3-B11000E66EC5}" srcOrd="0" destOrd="0" parTransId="{EAA2E624-1C8C-4AB0-89CA-272359AF58A2}" sibTransId="{365E07E7-5452-4F55-A22D-2E6D70698F5E}"/>
    <dgm:cxn modelId="{95579930-D649-4BF9-8E46-B885496BB556}" type="presOf" srcId="{77CB5904-1ECB-4ABC-92FF-7E10079F9D6C}" destId="{F562D2F0-423B-4013-8569-EA04BCB2E8B0}" srcOrd="0" destOrd="0" presId="urn:microsoft.com/office/officeart/2005/8/layout/hList7"/>
    <dgm:cxn modelId="{F4DCDF94-BEBC-47EF-980E-C37928943FD0}" srcId="{E3184F23-FAB8-4D1D-AD72-D9353833B634}" destId="{94341E53-6925-4968-9A72-A0FC2E0EF7AF}" srcOrd="1" destOrd="0" parTransId="{798ABA2D-1C3B-41F5-B79F-B91CA48708AA}" sibTransId="{77CB5904-1ECB-4ABC-92FF-7E10079F9D6C}"/>
    <dgm:cxn modelId="{DC6E6F0D-D1F2-4058-BC8F-1A6F73A7B14F}" type="presOf" srcId="{42298E24-9562-44BE-8DE6-6D7C55279AC3}" destId="{2287DF30-A4DD-41F5-98DC-390CEE4D6BD0}" srcOrd="1" destOrd="0" presId="urn:microsoft.com/office/officeart/2005/8/layout/hList7"/>
    <dgm:cxn modelId="{4A4A7FF1-ACFF-420E-9F83-44469BC207B9}" type="presOf" srcId="{C100CCE3-364B-4815-96C0-208EF8B75C6C}" destId="{B50C8506-F9F0-4DA4-A1DD-E40902DC56D9}" srcOrd="0" destOrd="0" presId="urn:microsoft.com/office/officeart/2005/8/layout/hList7"/>
    <dgm:cxn modelId="{E51BDF74-2528-412C-B01A-DE44BDEE6DF2}" type="presOf" srcId="{C100CCE3-364B-4815-96C0-208EF8B75C6C}" destId="{97F46306-48FB-4278-9EF8-DECBDE5EE566}" srcOrd="1" destOrd="0" presId="urn:microsoft.com/office/officeart/2005/8/layout/hList7"/>
    <dgm:cxn modelId="{AC611D34-320F-4229-8DA4-D838D9D63EE8}" type="presOf" srcId="{1F89219F-B522-44BB-9413-1BD564AC431F}" destId="{E3239F9C-FC42-49D3-935B-E0D51671797A}" srcOrd="0" destOrd="0" presId="urn:microsoft.com/office/officeart/2005/8/layout/hList7"/>
    <dgm:cxn modelId="{A12B7654-EAF3-43DD-90DE-A931BE8EF0A5}" type="presOf" srcId="{532A865D-A728-41FA-BFD8-4045B1446EC9}" destId="{58549C12-AE59-4530-9AD0-0E0B81F9CE52}" srcOrd="1" destOrd="0" presId="urn:microsoft.com/office/officeart/2005/8/layout/hList7"/>
    <dgm:cxn modelId="{769A5316-864B-4AE0-BC6F-8EB493F37669}" type="presParOf" srcId="{1F93CE39-6E73-45C1-95E4-DC779B12DBFA}" destId="{A66AC20E-A42F-4282-BBB8-9F82AF2D0189}" srcOrd="0" destOrd="0" presId="urn:microsoft.com/office/officeart/2005/8/layout/hList7"/>
    <dgm:cxn modelId="{2995F3A2-1A2D-497B-9C72-4164381DEEBB}" type="presParOf" srcId="{1F93CE39-6E73-45C1-95E4-DC779B12DBFA}" destId="{33F0216E-59CB-4F69-B9AD-38BDD119D2F6}" srcOrd="1" destOrd="0" presId="urn:microsoft.com/office/officeart/2005/8/layout/hList7"/>
    <dgm:cxn modelId="{E34099DC-AE95-4DC8-8BFD-9E5FA364DED4}" type="presParOf" srcId="{33F0216E-59CB-4F69-B9AD-38BDD119D2F6}" destId="{D87CDE80-D99D-4CE0-B456-AACE7C007554}" srcOrd="0" destOrd="0" presId="urn:microsoft.com/office/officeart/2005/8/layout/hList7"/>
    <dgm:cxn modelId="{7A267763-287D-4C18-A725-AB0F5EBA73F1}" type="presParOf" srcId="{D87CDE80-D99D-4CE0-B456-AACE7C007554}" destId="{E32B73F5-066B-41C5-80CE-8222AAA4D5A6}" srcOrd="0" destOrd="0" presId="urn:microsoft.com/office/officeart/2005/8/layout/hList7"/>
    <dgm:cxn modelId="{B845C7F8-3667-41AE-81D6-8D583709A1D1}" type="presParOf" srcId="{D87CDE80-D99D-4CE0-B456-AACE7C007554}" destId="{507F21DC-14B4-4B54-A196-1F439A2015A5}" srcOrd="1" destOrd="0" presId="urn:microsoft.com/office/officeart/2005/8/layout/hList7"/>
    <dgm:cxn modelId="{47C40CA8-0C55-46E5-82B8-86FCCCFAA41B}" type="presParOf" srcId="{D87CDE80-D99D-4CE0-B456-AACE7C007554}" destId="{8B9B3284-D132-4276-B53C-5BDBF8894DCA}" srcOrd="2" destOrd="0" presId="urn:microsoft.com/office/officeart/2005/8/layout/hList7"/>
    <dgm:cxn modelId="{946832EF-0AAB-4631-940D-CCE814C62188}" type="presParOf" srcId="{D87CDE80-D99D-4CE0-B456-AACE7C007554}" destId="{837196CF-30A9-43BD-BEBC-F4173923DA82}" srcOrd="3" destOrd="0" presId="urn:microsoft.com/office/officeart/2005/8/layout/hList7"/>
    <dgm:cxn modelId="{E9327AD3-477B-42F6-8C8D-775FAA22A94D}" type="presParOf" srcId="{33F0216E-59CB-4F69-B9AD-38BDD119D2F6}" destId="{A4003783-F20B-4F68-A2C4-5CAD919D7923}" srcOrd="1" destOrd="0" presId="urn:microsoft.com/office/officeart/2005/8/layout/hList7"/>
    <dgm:cxn modelId="{8095125D-1AD9-43D0-9163-925AD063AB3B}" type="presParOf" srcId="{33F0216E-59CB-4F69-B9AD-38BDD119D2F6}" destId="{68D4D8E6-AED3-4F27-9291-7DCAF3054D04}" srcOrd="2" destOrd="0" presId="urn:microsoft.com/office/officeart/2005/8/layout/hList7"/>
    <dgm:cxn modelId="{7AE9AE5B-E107-4DBC-8474-4FD9BD0198FC}" type="presParOf" srcId="{68D4D8E6-AED3-4F27-9291-7DCAF3054D04}" destId="{13218631-C2F2-4EAE-B8CB-1214F4B1694F}" srcOrd="0" destOrd="0" presId="urn:microsoft.com/office/officeart/2005/8/layout/hList7"/>
    <dgm:cxn modelId="{C71FB7D7-4B5C-417E-843D-76CB829B0D47}" type="presParOf" srcId="{68D4D8E6-AED3-4F27-9291-7DCAF3054D04}" destId="{60478CA7-3C55-4A28-8099-3CB0355D1F70}" srcOrd="1" destOrd="0" presId="urn:microsoft.com/office/officeart/2005/8/layout/hList7"/>
    <dgm:cxn modelId="{6D2CE72B-2F35-4461-9ADB-0521F0112073}" type="presParOf" srcId="{68D4D8E6-AED3-4F27-9291-7DCAF3054D04}" destId="{34FF35DF-46EB-433D-BDD0-3226B81E458A}" srcOrd="2" destOrd="0" presId="urn:microsoft.com/office/officeart/2005/8/layout/hList7"/>
    <dgm:cxn modelId="{20E038E9-B44F-4E8F-B13D-59F409E91D6C}" type="presParOf" srcId="{68D4D8E6-AED3-4F27-9291-7DCAF3054D04}" destId="{A70CB090-5E9D-4C62-8AB3-5BC81FC8D139}" srcOrd="3" destOrd="0" presId="urn:microsoft.com/office/officeart/2005/8/layout/hList7"/>
    <dgm:cxn modelId="{4F38E0D7-EBC6-4979-B255-F09AA8DD656E}" type="presParOf" srcId="{33F0216E-59CB-4F69-B9AD-38BDD119D2F6}" destId="{F562D2F0-423B-4013-8569-EA04BCB2E8B0}" srcOrd="3" destOrd="0" presId="urn:microsoft.com/office/officeart/2005/8/layout/hList7"/>
    <dgm:cxn modelId="{A3AA9B90-440A-4934-806E-E86DBC007DC8}" type="presParOf" srcId="{33F0216E-59CB-4F69-B9AD-38BDD119D2F6}" destId="{B355A442-2B01-4589-8D61-2C2072AA34FC}" srcOrd="4" destOrd="0" presId="urn:microsoft.com/office/officeart/2005/8/layout/hList7"/>
    <dgm:cxn modelId="{758D2E2C-4A15-4275-977A-7F11E70444A0}" type="presParOf" srcId="{B355A442-2B01-4589-8D61-2C2072AA34FC}" destId="{B50C8506-F9F0-4DA4-A1DD-E40902DC56D9}" srcOrd="0" destOrd="0" presId="urn:microsoft.com/office/officeart/2005/8/layout/hList7"/>
    <dgm:cxn modelId="{B1115D2B-295B-4554-A5B2-D954F35BECE9}" type="presParOf" srcId="{B355A442-2B01-4589-8D61-2C2072AA34FC}" destId="{97F46306-48FB-4278-9EF8-DECBDE5EE566}" srcOrd="1" destOrd="0" presId="urn:microsoft.com/office/officeart/2005/8/layout/hList7"/>
    <dgm:cxn modelId="{E74A8DF7-BD21-489A-8C08-D568B532D2C0}" type="presParOf" srcId="{B355A442-2B01-4589-8D61-2C2072AA34FC}" destId="{ED44FA78-7745-499D-9963-6BF2AA7F435F}" srcOrd="2" destOrd="0" presId="urn:microsoft.com/office/officeart/2005/8/layout/hList7"/>
    <dgm:cxn modelId="{D6171BE8-DD6F-4F05-ABE1-70928FFFCF21}" type="presParOf" srcId="{B355A442-2B01-4589-8D61-2C2072AA34FC}" destId="{209B09EC-9524-4241-8D5E-B644CC280A5F}" srcOrd="3" destOrd="0" presId="urn:microsoft.com/office/officeart/2005/8/layout/hList7"/>
    <dgm:cxn modelId="{AD05626D-4AE4-4CB3-A843-D4A19BF70A3E}" type="presParOf" srcId="{33F0216E-59CB-4F69-B9AD-38BDD119D2F6}" destId="{E3239F9C-FC42-49D3-935B-E0D51671797A}" srcOrd="5" destOrd="0" presId="urn:microsoft.com/office/officeart/2005/8/layout/hList7"/>
    <dgm:cxn modelId="{20EE9097-155B-4595-A037-60EF9C75ACC8}" type="presParOf" srcId="{33F0216E-59CB-4F69-B9AD-38BDD119D2F6}" destId="{3ADD32A6-8EA5-4DEE-8E16-58B057B98D00}" srcOrd="6" destOrd="0" presId="urn:microsoft.com/office/officeart/2005/8/layout/hList7"/>
    <dgm:cxn modelId="{2743516D-3129-4CA7-A269-761AA9A5137B}" type="presParOf" srcId="{3ADD32A6-8EA5-4DEE-8E16-58B057B98D00}" destId="{AD51D326-F795-4F94-884A-5E366BD736C0}" srcOrd="0" destOrd="0" presId="urn:microsoft.com/office/officeart/2005/8/layout/hList7"/>
    <dgm:cxn modelId="{4BDA1FF3-94AE-4AE4-A2B6-BB558F527A45}" type="presParOf" srcId="{3ADD32A6-8EA5-4DEE-8E16-58B057B98D00}" destId="{2287DF30-A4DD-41F5-98DC-390CEE4D6BD0}" srcOrd="1" destOrd="0" presId="urn:microsoft.com/office/officeart/2005/8/layout/hList7"/>
    <dgm:cxn modelId="{43AD6710-F9F0-4EC1-A147-7B37CB432C14}" type="presParOf" srcId="{3ADD32A6-8EA5-4DEE-8E16-58B057B98D00}" destId="{1EC205BE-266C-4958-8C00-E96BF70E76A7}" srcOrd="2" destOrd="0" presId="urn:microsoft.com/office/officeart/2005/8/layout/hList7"/>
    <dgm:cxn modelId="{FD0C6E71-C72F-405F-B9AE-AAE079AE8B9A}" type="presParOf" srcId="{3ADD32A6-8EA5-4DEE-8E16-58B057B98D00}" destId="{EA4C7A6D-117C-48E3-A491-50EDAEF2C7A2}" srcOrd="3" destOrd="0" presId="urn:microsoft.com/office/officeart/2005/8/layout/hList7"/>
    <dgm:cxn modelId="{C8B9E189-9DC1-4263-8D1A-571F1C42813A}" type="presParOf" srcId="{33F0216E-59CB-4F69-B9AD-38BDD119D2F6}" destId="{21E06FC5-8835-4D3D-A57E-32AAE3DDC351}" srcOrd="7" destOrd="0" presId="urn:microsoft.com/office/officeart/2005/8/layout/hList7"/>
    <dgm:cxn modelId="{A55094AB-51AA-4C60-9F92-C3C2B28C60BF}" type="presParOf" srcId="{33F0216E-59CB-4F69-B9AD-38BDD119D2F6}" destId="{E7A9B3DB-95A3-4104-ACEF-A78775394A55}" srcOrd="8" destOrd="0" presId="urn:microsoft.com/office/officeart/2005/8/layout/hList7"/>
    <dgm:cxn modelId="{24BEF792-D143-4AA6-BEA1-993D0688C15D}" type="presParOf" srcId="{E7A9B3DB-95A3-4104-ACEF-A78775394A55}" destId="{1EEEEB1D-C20C-42A8-8346-EE757A02101C}" srcOrd="0" destOrd="0" presId="urn:microsoft.com/office/officeart/2005/8/layout/hList7"/>
    <dgm:cxn modelId="{56BDB91A-4A1F-435F-A985-161983DB0CB1}" type="presParOf" srcId="{E7A9B3DB-95A3-4104-ACEF-A78775394A55}" destId="{1C21434B-FB6C-4402-B9AE-7F44FCFB72C5}" srcOrd="1" destOrd="0" presId="urn:microsoft.com/office/officeart/2005/8/layout/hList7"/>
    <dgm:cxn modelId="{A58C1643-42FA-405A-B08B-3F97F0F1566F}" type="presParOf" srcId="{E7A9B3DB-95A3-4104-ACEF-A78775394A55}" destId="{ECAEAB3A-B81A-46E0-97B2-C28FB98CE2CB}" srcOrd="2" destOrd="0" presId="urn:microsoft.com/office/officeart/2005/8/layout/hList7"/>
    <dgm:cxn modelId="{1C074F2E-50F3-4D97-853D-2E40E62185DF}" type="presParOf" srcId="{E7A9B3DB-95A3-4104-ACEF-A78775394A55}" destId="{4C55AD83-94A1-4E35-9B1E-CF0878F244DC}" srcOrd="3" destOrd="0" presId="urn:microsoft.com/office/officeart/2005/8/layout/hList7"/>
    <dgm:cxn modelId="{B194069A-3118-414F-B8A4-0F7ABB41727F}" type="presParOf" srcId="{33F0216E-59CB-4F69-B9AD-38BDD119D2F6}" destId="{E11085C4-2C7D-46AA-941C-AE93E2F0F6F6}" srcOrd="9" destOrd="0" presId="urn:microsoft.com/office/officeart/2005/8/layout/hList7"/>
    <dgm:cxn modelId="{A9B5D2FC-FBD1-4B6C-AD76-850F7249171D}" type="presParOf" srcId="{33F0216E-59CB-4F69-B9AD-38BDD119D2F6}" destId="{D3702C5B-2497-4E99-81C0-1DBE94D97BDB}" srcOrd="10" destOrd="0" presId="urn:microsoft.com/office/officeart/2005/8/layout/hList7"/>
    <dgm:cxn modelId="{71BF10D3-EB29-487A-AB2A-509ED2FF0044}" type="presParOf" srcId="{D3702C5B-2497-4E99-81C0-1DBE94D97BDB}" destId="{5D144EF8-19F5-424D-BCE1-37D4498399E2}" srcOrd="0" destOrd="0" presId="urn:microsoft.com/office/officeart/2005/8/layout/hList7"/>
    <dgm:cxn modelId="{012D9436-419E-423D-8D5A-F586DEEC2869}" type="presParOf" srcId="{D3702C5B-2497-4E99-81C0-1DBE94D97BDB}" destId="{58549C12-AE59-4530-9AD0-0E0B81F9CE52}" srcOrd="1" destOrd="0" presId="urn:microsoft.com/office/officeart/2005/8/layout/hList7"/>
    <dgm:cxn modelId="{3C5E93C7-93B0-46D2-961A-7743328932FB}" type="presParOf" srcId="{D3702C5B-2497-4E99-81C0-1DBE94D97BDB}" destId="{BEB006E9-3D63-4E01-8297-01F4E0FED6F2}" srcOrd="2" destOrd="0" presId="urn:microsoft.com/office/officeart/2005/8/layout/hList7"/>
    <dgm:cxn modelId="{635068C7-08C3-41D1-B4CC-79013A43FCED}" type="presParOf" srcId="{D3702C5B-2497-4E99-81C0-1DBE94D97BDB}" destId="{73CD1AFB-9991-4191-9516-39BE9150F8D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B44E1-298A-478E-90AF-1508E714604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1A45805-0E5E-4FF5-A335-6A30202ABAF5}">
      <dgm:prSet phldrT="[Text]"/>
      <dgm:spPr/>
      <dgm:t>
        <a:bodyPr/>
        <a:lstStyle/>
        <a:p>
          <a:r>
            <a:rPr lang="en-US" dirty="0" err="1" smtClean="0"/>
            <a:t>Prioritise</a:t>
          </a:r>
          <a:r>
            <a:rPr lang="en-US" dirty="0" smtClean="0"/>
            <a:t> </a:t>
          </a:r>
          <a:r>
            <a:rPr lang="en-US" dirty="0"/>
            <a:t>Use Case within Focus Area</a:t>
          </a:r>
        </a:p>
      </dgm:t>
    </dgm:pt>
    <dgm:pt modelId="{AB1578E2-DD18-47EC-BBEF-3E696323AB99}" type="parTrans" cxnId="{76EDFF5D-4DE7-4B04-9606-0815F32EB869}">
      <dgm:prSet/>
      <dgm:spPr/>
      <dgm:t>
        <a:bodyPr/>
        <a:lstStyle/>
        <a:p>
          <a:endParaRPr lang="en-US"/>
        </a:p>
      </dgm:t>
    </dgm:pt>
    <dgm:pt modelId="{383039E5-611F-49E5-9B1C-2D9EB04F238C}" type="sibTrans" cxnId="{76EDFF5D-4DE7-4B04-9606-0815F32EB869}">
      <dgm:prSet/>
      <dgm:spPr/>
      <dgm:t>
        <a:bodyPr/>
        <a:lstStyle/>
        <a:p>
          <a:endParaRPr lang="en-US"/>
        </a:p>
      </dgm:t>
    </dgm:pt>
    <dgm:pt modelId="{27FC64DC-55C3-4750-988F-C2AA7BDD1868}">
      <dgm:prSet phldrT="[Text]"/>
      <dgm:spPr/>
      <dgm:t>
        <a:bodyPr/>
        <a:lstStyle/>
        <a:p>
          <a:r>
            <a:rPr lang="en-US" dirty="0"/>
            <a:t>Prepare Concept</a:t>
          </a:r>
        </a:p>
      </dgm:t>
    </dgm:pt>
    <dgm:pt modelId="{69720D67-C502-46BC-A65D-D4E162EC02FE}" type="parTrans" cxnId="{2BB6AC04-2BB6-4C8A-85E4-25484C884DE7}">
      <dgm:prSet/>
      <dgm:spPr/>
      <dgm:t>
        <a:bodyPr/>
        <a:lstStyle/>
        <a:p>
          <a:endParaRPr lang="en-US"/>
        </a:p>
      </dgm:t>
    </dgm:pt>
    <dgm:pt modelId="{3E7DB865-B920-4863-8591-E1DBD827F1C1}" type="sibTrans" cxnId="{2BB6AC04-2BB6-4C8A-85E4-25484C884DE7}">
      <dgm:prSet/>
      <dgm:spPr/>
      <dgm:t>
        <a:bodyPr/>
        <a:lstStyle/>
        <a:p>
          <a:endParaRPr lang="en-US"/>
        </a:p>
      </dgm:t>
    </dgm:pt>
    <dgm:pt modelId="{91D84EC0-8A45-4D46-A20B-2F6C52845050}">
      <dgm:prSet phldrT="[Text]"/>
      <dgm:spPr/>
      <dgm:t>
        <a:bodyPr/>
        <a:lstStyle/>
        <a:p>
          <a:r>
            <a:rPr lang="en-US" dirty="0"/>
            <a:t>Trial </a:t>
          </a:r>
          <a:r>
            <a:rPr lang="en-US" dirty="0" smtClean="0"/>
            <a:t>Concept (POC and/or MVP)</a:t>
          </a:r>
          <a:endParaRPr lang="en-US" dirty="0"/>
        </a:p>
      </dgm:t>
    </dgm:pt>
    <dgm:pt modelId="{75CF9632-5220-403E-9405-548AA9B078E3}" type="parTrans" cxnId="{9E1036FF-D5AC-4347-A7B8-0FE1755FD12F}">
      <dgm:prSet/>
      <dgm:spPr/>
      <dgm:t>
        <a:bodyPr/>
        <a:lstStyle/>
        <a:p>
          <a:endParaRPr lang="en-US"/>
        </a:p>
      </dgm:t>
    </dgm:pt>
    <dgm:pt modelId="{DF941406-7FE9-4A54-8B6D-46F16E331E36}" type="sibTrans" cxnId="{9E1036FF-D5AC-4347-A7B8-0FE1755FD12F}">
      <dgm:prSet/>
      <dgm:spPr/>
      <dgm:t>
        <a:bodyPr/>
        <a:lstStyle/>
        <a:p>
          <a:endParaRPr lang="en-US"/>
        </a:p>
      </dgm:t>
    </dgm:pt>
    <dgm:pt modelId="{64A328CE-8AF4-4D71-AA16-46631DD41810}">
      <dgm:prSet phldrT="[Text]"/>
      <dgm:spPr/>
      <dgm:t>
        <a:bodyPr/>
        <a:lstStyle/>
        <a:p>
          <a:r>
            <a:rPr lang="en-US" dirty="0"/>
            <a:t>Get GSMA Board Support</a:t>
          </a:r>
        </a:p>
      </dgm:t>
    </dgm:pt>
    <dgm:pt modelId="{946905FC-38EF-42B8-BCF1-A5C9DDBB9139}" type="parTrans" cxnId="{D862DDCC-40E1-4DAF-AC83-8B6F714929AD}">
      <dgm:prSet/>
      <dgm:spPr/>
      <dgm:t>
        <a:bodyPr/>
        <a:lstStyle/>
        <a:p>
          <a:endParaRPr lang="en-US"/>
        </a:p>
      </dgm:t>
    </dgm:pt>
    <dgm:pt modelId="{0ABB80A5-289B-430C-83B2-8418FA047AB7}" type="sibTrans" cxnId="{D862DDCC-40E1-4DAF-AC83-8B6F714929AD}">
      <dgm:prSet/>
      <dgm:spPr/>
      <dgm:t>
        <a:bodyPr/>
        <a:lstStyle/>
        <a:p>
          <a:endParaRPr lang="en-US"/>
        </a:p>
      </dgm:t>
    </dgm:pt>
    <dgm:pt modelId="{C34EC318-4FBC-4184-A363-FB2FAFA47859}">
      <dgm:prSet phldrT="[Text]"/>
      <dgm:spPr/>
      <dgm:t>
        <a:bodyPr/>
        <a:lstStyle/>
        <a:p>
          <a:r>
            <a:rPr lang="en-US" dirty="0"/>
            <a:t>Create MVP with interested operators/ vendors</a:t>
          </a:r>
        </a:p>
      </dgm:t>
    </dgm:pt>
    <dgm:pt modelId="{C095C699-21DD-4B17-931D-588628839FD2}" type="parTrans" cxnId="{1E07D272-17E9-4108-86B2-856D63673B50}">
      <dgm:prSet/>
      <dgm:spPr/>
      <dgm:t>
        <a:bodyPr/>
        <a:lstStyle/>
        <a:p>
          <a:endParaRPr lang="en-US"/>
        </a:p>
      </dgm:t>
    </dgm:pt>
    <dgm:pt modelId="{AC4F8EE4-A0F4-438B-9BE0-5AAD8E09756D}" type="sibTrans" cxnId="{1E07D272-17E9-4108-86B2-856D63673B50}">
      <dgm:prSet/>
      <dgm:spPr/>
      <dgm:t>
        <a:bodyPr/>
        <a:lstStyle/>
        <a:p>
          <a:endParaRPr lang="en-US"/>
        </a:p>
      </dgm:t>
    </dgm:pt>
    <dgm:pt modelId="{8C3D2304-5039-4364-BED0-19CE5511FE1C}">
      <dgm:prSet phldrT="[Text]"/>
      <dgm:spPr/>
      <dgm:t>
        <a:bodyPr/>
        <a:lstStyle/>
        <a:p>
          <a:r>
            <a:rPr lang="en-US" dirty="0"/>
            <a:t>Standardize</a:t>
          </a:r>
        </a:p>
      </dgm:t>
    </dgm:pt>
    <dgm:pt modelId="{8B28E1FB-0177-4C22-99DF-010B7BB3DFFC}" type="parTrans" cxnId="{5766FB29-266C-4FF6-9C13-C64594A926B0}">
      <dgm:prSet/>
      <dgm:spPr/>
      <dgm:t>
        <a:bodyPr/>
        <a:lstStyle/>
        <a:p>
          <a:endParaRPr lang="en-US"/>
        </a:p>
      </dgm:t>
    </dgm:pt>
    <dgm:pt modelId="{87ECA46F-1F4C-40A5-871B-3F9EA7C7C0D3}" type="sibTrans" cxnId="{5766FB29-266C-4FF6-9C13-C64594A926B0}">
      <dgm:prSet/>
      <dgm:spPr/>
      <dgm:t>
        <a:bodyPr/>
        <a:lstStyle/>
        <a:p>
          <a:endParaRPr lang="en-US"/>
        </a:p>
      </dgm:t>
    </dgm:pt>
    <dgm:pt modelId="{B7F28BBB-A7F9-4710-9333-81540AEBB063}">
      <dgm:prSet phldrT="[Text]"/>
      <dgm:spPr/>
      <dgm:t>
        <a:bodyPr/>
        <a:lstStyle/>
        <a:p>
          <a:r>
            <a:rPr lang="en-US" dirty="0"/>
            <a:t>Commercial Launch</a:t>
          </a:r>
        </a:p>
      </dgm:t>
    </dgm:pt>
    <dgm:pt modelId="{E54EBFFD-6E6B-472B-9B85-29420F320AE9}" type="parTrans" cxnId="{10163A0F-389F-457F-B66B-67D7BFE42411}">
      <dgm:prSet/>
      <dgm:spPr/>
      <dgm:t>
        <a:bodyPr/>
        <a:lstStyle/>
        <a:p>
          <a:endParaRPr lang="en-US"/>
        </a:p>
      </dgm:t>
    </dgm:pt>
    <dgm:pt modelId="{E5127337-0565-4DA1-8798-E0A1A70D5329}" type="sibTrans" cxnId="{10163A0F-389F-457F-B66B-67D7BFE42411}">
      <dgm:prSet/>
      <dgm:spPr/>
      <dgm:t>
        <a:bodyPr/>
        <a:lstStyle/>
        <a:p>
          <a:endParaRPr lang="en-US"/>
        </a:p>
      </dgm:t>
    </dgm:pt>
    <dgm:pt modelId="{1B1B8FA9-D0CC-4A9D-81E8-F244F15B0A08}" type="pres">
      <dgm:prSet presAssocID="{3F2B44E1-298A-478E-90AF-1508E7146044}" presName="CompostProcess" presStyleCnt="0">
        <dgm:presLayoutVars>
          <dgm:dir/>
          <dgm:resizeHandles val="exact"/>
        </dgm:presLayoutVars>
      </dgm:prSet>
      <dgm:spPr/>
    </dgm:pt>
    <dgm:pt modelId="{2F6C3B37-805A-442D-990B-682E0A2655AA}" type="pres">
      <dgm:prSet presAssocID="{3F2B44E1-298A-478E-90AF-1508E7146044}" presName="arrow" presStyleLbl="bgShp" presStyleIdx="0" presStyleCnt="1"/>
      <dgm:spPr/>
    </dgm:pt>
    <dgm:pt modelId="{B50F8B31-7281-4F2E-9642-9A9BAABA0788}" type="pres">
      <dgm:prSet presAssocID="{3F2B44E1-298A-478E-90AF-1508E7146044}" presName="linearProcess" presStyleCnt="0"/>
      <dgm:spPr/>
    </dgm:pt>
    <dgm:pt modelId="{6BA7A192-204A-4659-A14F-8C6DEAEFED18}" type="pres">
      <dgm:prSet presAssocID="{F1A45805-0E5E-4FF5-A335-6A30202ABAF5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285F0-97B1-448F-B351-82916A6A042C}" type="pres">
      <dgm:prSet presAssocID="{383039E5-611F-49E5-9B1C-2D9EB04F238C}" presName="sibTrans" presStyleCnt="0"/>
      <dgm:spPr/>
    </dgm:pt>
    <dgm:pt modelId="{C9DE6B43-F483-43F7-8137-492AC35234C5}" type="pres">
      <dgm:prSet presAssocID="{27FC64DC-55C3-4750-988F-C2AA7BDD1868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E57C7-55F2-4218-88AD-F6B0DA75D625}" type="pres">
      <dgm:prSet presAssocID="{3E7DB865-B920-4863-8591-E1DBD827F1C1}" presName="sibTrans" presStyleCnt="0"/>
      <dgm:spPr/>
    </dgm:pt>
    <dgm:pt modelId="{7BEC1D5A-FD12-4173-BB56-BB35DE787A58}" type="pres">
      <dgm:prSet presAssocID="{91D84EC0-8A45-4D46-A20B-2F6C52845050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4A790-9ABC-466A-9ADD-364D8D0A9CBD}" type="pres">
      <dgm:prSet presAssocID="{DF941406-7FE9-4A54-8B6D-46F16E331E36}" presName="sibTrans" presStyleCnt="0"/>
      <dgm:spPr/>
    </dgm:pt>
    <dgm:pt modelId="{D6E9AABB-9ED4-48B5-8C58-4B0F2DD8A2F4}" type="pres">
      <dgm:prSet presAssocID="{64A328CE-8AF4-4D71-AA16-46631DD41810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54A5-EDEF-4D3F-9C9F-797618B04337}" type="pres">
      <dgm:prSet presAssocID="{0ABB80A5-289B-430C-83B2-8418FA047AB7}" presName="sibTrans" presStyleCnt="0"/>
      <dgm:spPr/>
    </dgm:pt>
    <dgm:pt modelId="{DBE8793B-83C3-4B38-AFF5-45930C5CCBF8}" type="pres">
      <dgm:prSet presAssocID="{C34EC318-4FBC-4184-A363-FB2FAFA47859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2B254-5972-449C-892B-56794A7344B4}" type="pres">
      <dgm:prSet presAssocID="{AC4F8EE4-A0F4-438B-9BE0-5AAD8E09756D}" presName="sibTrans" presStyleCnt="0"/>
      <dgm:spPr/>
    </dgm:pt>
    <dgm:pt modelId="{A696543B-56F8-4A6E-B928-A154A199FDA5}" type="pres">
      <dgm:prSet presAssocID="{8C3D2304-5039-4364-BED0-19CE5511FE1C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D8AC4-16E1-4C6C-8373-E26B118AE3A6}" type="pres">
      <dgm:prSet presAssocID="{87ECA46F-1F4C-40A5-871B-3F9EA7C7C0D3}" presName="sibTrans" presStyleCnt="0"/>
      <dgm:spPr/>
    </dgm:pt>
    <dgm:pt modelId="{811F03D2-2863-499D-8443-4CB4E7C5C771}" type="pres">
      <dgm:prSet presAssocID="{B7F28BBB-A7F9-4710-9333-81540AEBB063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6AC04-2BB6-4C8A-85E4-25484C884DE7}" srcId="{3F2B44E1-298A-478E-90AF-1508E7146044}" destId="{27FC64DC-55C3-4750-988F-C2AA7BDD1868}" srcOrd="1" destOrd="0" parTransId="{69720D67-C502-46BC-A65D-D4E162EC02FE}" sibTransId="{3E7DB865-B920-4863-8591-E1DBD827F1C1}"/>
    <dgm:cxn modelId="{104D6476-812C-46FF-80F5-130CA1AEF7AC}" type="presOf" srcId="{8C3D2304-5039-4364-BED0-19CE5511FE1C}" destId="{A696543B-56F8-4A6E-B928-A154A199FDA5}" srcOrd="0" destOrd="0" presId="urn:microsoft.com/office/officeart/2005/8/layout/hProcess9"/>
    <dgm:cxn modelId="{3DB8BF93-F998-4179-B024-AE26784B1E49}" type="presOf" srcId="{64A328CE-8AF4-4D71-AA16-46631DD41810}" destId="{D6E9AABB-9ED4-48B5-8C58-4B0F2DD8A2F4}" srcOrd="0" destOrd="0" presId="urn:microsoft.com/office/officeart/2005/8/layout/hProcess9"/>
    <dgm:cxn modelId="{D862DDCC-40E1-4DAF-AC83-8B6F714929AD}" srcId="{3F2B44E1-298A-478E-90AF-1508E7146044}" destId="{64A328CE-8AF4-4D71-AA16-46631DD41810}" srcOrd="3" destOrd="0" parTransId="{946905FC-38EF-42B8-BCF1-A5C9DDBB9139}" sibTransId="{0ABB80A5-289B-430C-83B2-8418FA047AB7}"/>
    <dgm:cxn modelId="{76EDFF5D-4DE7-4B04-9606-0815F32EB869}" srcId="{3F2B44E1-298A-478E-90AF-1508E7146044}" destId="{F1A45805-0E5E-4FF5-A335-6A30202ABAF5}" srcOrd="0" destOrd="0" parTransId="{AB1578E2-DD18-47EC-BBEF-3E696323AB99}" sibTransId="{383039E5-611F-49E5-9B1C-2D9EB04F238C}"/>
    <dgm:cxn modelId="{9E1036FF-D5AC-4347-A7B8-0FE1755FD12F}" srcId="{3F2B44E1-298A-478E-90AF-1508E7146044}" destId="{91D84EC0-8A45-4D46-A20B-2F6C52845050}" srcOrd="2" destOrd="0" parTransId="{75CF9632-5220-403E-9405-548AA9B078E3}" sibTransId="{DF941406-7FE9-4A54-8B6D-46F16E331E36}"/>
    <dgm:cxn modelId="{7D7E0940-F635-4DBA-87C9-3E19D04FCD37}" type="presOf" srcId="{C34EC318-4FBC-4184-A363-FB2FAFA47859}" destId="{DBE8793B-83C3-4B38-AFF5-45930C5CCBF8}" srcOrd="0" destOrd="0" presId="urn:microsoft.com/office/officeart/2005/8/layout/hProcess9"/>
    <dgm:cxn modelId="{5766FB29-266C-4FF6-9C13-C64594A926B0}" srcId="{3F2B44E1-298A-478E-90AF-1508E7146044}" destId="{8C3D2304-5039-4364-BED0-19CE5511FE1C}" srcOrd="5" destOrd="0" parTransId="{8B28E1FB-0177-4C22-99DF-010B7BB3DFFC}" sibTransId="{87ECA46F-1F4C-40A5-871B-3F9EA7C7C0D3}"/>
    <dgm:cxn modelId="{798D4FF6-3C9A-4138-AA31-CE9D1E3B2BAA}" type="presOf" srcId="{B7F28BBB-A7F9-4710-9333-81540AEBB063}" destId="{811F03D2-2863-499D-8443-4CB4E7C5C771}" srcOrd="0" destOrd="0" presId="urn:microsoft.com/office/officeart/2005/8/layout/hProcess9"/>
    <dgm:cxn modelId="{A2BD8262-D71D-4145-8728-670B3AE7C6F5}" type="presOf" srcId="{F1A45805-0E5E-4FF5-A335-6A30202ABAF5}" destId="{6BA7A192-204A-4659-A14F-8C6DEAEFED18}" srcOrd="0" destOrd="0" presId="urn:microsoft.com/office/officeart/2005/8/layout/hProcess9"/>
    <dgm:cxn modelId="{E32DFC14-9D61-4B35-BE53-E2403D83F2C3}" type="presOf" srcId="{27FC64DC-55C3-4750-988F-C2AA7BDD1868}" destId="{C9DE6B43-F483-43F7-8137-492AC35234C5}" srcOrd="0" destOrd="0" presId="urn:microsoft.com/office/officeart/2005/8/layout/hProcess9"/>
    <dgm:cxn modelId="{10163A0F-389F-457F-B66B-67D7BFE42411}" srcId="{3F2B44E1-298A-478E-90AF-1508E7146044}" destId="{B7F28BBB-A7F9-4710-9333-81540AEBB063}" srcOrd="6" destOrd="0" parTransId="{E54EBFFD-6E6B-472B-9B85-29420F320AE9}" sibTransId="{E5127337-0565-4DA1-8798-E0A1A70D5329}"/>
    <dgm:cxn modelId="{1E07D272-17E9-4108-86B2-856D63673B50}" srcId="{3F2B44E1-298A-478E-90AF-1508E7146044}" destId="{C34EC318-4FBC-4184-A363-FB2FAFA47859}" srcOrd="4" destOrd="0" parTransId="{C095C699-21DD-4B17-931D-588628839FD2}" sibTransId="{AC4F8EE4-A0F4-438B-9BE0-5AAD8E09756D}"/>
    <dgm:cxn modelId="{5303496D-2513-43E5-A563-EA6E5CEF7747}" type="presOf" srcId="{3F2B44E1-298A-478E-90AF-1508E7146044}" destId="{1B1B8FA9-D0CC-4A9D-81E8-F244F15B0A08}" srcOrd="0" destOrd="0" presId="urn:microsoft.com/office/officeart/2005/8/layout/hProcess9"/>
    <dgm:cxn modelId="{FF5397CB-3058-423D-A184-5F604D27D493}" type="presOf" srcId="{91D84EC0-8A45-4D46-A20B-2F6C52845050}" destId="{7BEC1D5A-FD12-4173-BB56-BB35DE787A58}" srcOrd="0" destOrd="0" presId="urn:microsoft.com/office/officeart/2005/8/layout/hProcess9"/>
    <dgm:cxn modelId="{80A2FBD5-ADB6-4058-9D6C-C6D2B802F2DA}" type="presParOf" srcId="{1B1B8FA9-D0CC-4A9D-81E8-F244F15B0A08}" destId="{2F6C3B37-805A-442D-990B-682E0A2655AA}" srcOrd="0" destOrd="0" presId="urn:microsoft.com/office/officeart/2005/8/layout/hProcess9"/>
    <dgm:cxn modelId="{813C23BF-6AF2-4204-846B-E4FA800F6E54}" type="presParOf" srcId="{1B1B8FA9-D0CC-4A9D-81E8-F244F15B0A08}" destId="{B50F8B31-7281-4F2E-9642-9A9BAABA0788}" srcOrd="1" destOrd="0" presId="urn:microsoft.com/office/officeart/2005/8/layout/hProcess9"/>
    <dgm:cxn modelId="{6003880F-B23E-4722-8FE1-8A94CDD22929}" type="presParOf" srcId="{B50F8B31-7281-4F2E-9642-9A9BAABA0788}" destId="{6BA7A192-204A-4659-A14F-8C6DEAEFED18}" srcOrd="0" destOrd="0" presId="urn:microsoft.com/office/officeart/2005/8/layout/hProcess9"/>
    <dgm:cxn modelId="{611E4CF4-4CB0-4ED9-88EF-180827A2EAC4}" type="presParOf" srcId="{B50F8B31-7281-4F2E-9642-9A9BAABA0788}" destId="{406285F0-97B1-448F-B351-82916A6A042C}" srcOrd="1" destOrd="0" presId="urn:microsoft.com/office/officeart/2005/8/layout/hProcess9"/>
    <dgm:cxn modelId="{8003DDFC-7692-4CDA-986D-E37A1D090389}" type="presParOf" srcId="{B50F8B31-7281-4F2E-9642-9A9BAABA0788}" destId="{C9DE6B43-F483-43F7-8137-492AC35234C5}" srcOrd="2" destOrd="0" presId="urn:microsoft.com/office/officeart/2005/8/layout/hProcess9"/>
    <dgm:cxn modelId="{51732096-AA2F-4FE0-A95C-6995C6F438C1}" type="presParOf" srcId="{B50F8B31-7281-4F2E-9642-9A9BAABA0788}" destId="{5B2E57C7-55F2-4218-88AD-F6B0DA75D625}" srcOrd="3" destOrd="0" presId="urn:microsoft.com/office/officeart/2005/8/layout/hProcess9"/>
    <dgm:cxn modelId="{DEC65F13-295A-4C7F-97BF-F2FF8CB87FEA}" type="presParOf" srcId="{B50F8B31-7281-4F2E-9642-9A9BAABA0788}" destId="{7BEC1D5A-FD12-4173-BB56-BB35DE787A58}" srcOrd="4" destOrd="0" presId="urn:microsoft.com/office/officeart/2005/8/layout/hProcess9"/>
    <dgm:cxn modelId="{0A2D2ABC-8EEC-492E-A645-BF54E584FEE5}" type="presParOf" srcId="{B50F8B31-7281-4F2E-9642-9A9BAABA0788}" destId="{12C4A790-9ABC-466A-9ADD-364D8D0A9CBD}" srcOrd="5" destOrd="0" presId="urn:microsoft.com/office/officeart/2005/8/layout/hProcess9"/>
    <dgm:cxn modelId="{B22704DB-9756-4153-B9ED-141FB3BB3D50}" type="presParOf" srcId="{B50F8B31-7281-4F2E-9642-9A9BAABA0788}" destId="{D6E9AABB-9ED4-48B5-8C58-4B0F2DD8A2F4}" srcOrd="6" destOrd="0" presId="urn:microsoft.com/office/officeart/2005/8/layout/hProcess9"/>
    <dgm:cxn modelId="{80FA494A-350F-485E-9447-35CE8D68ACD7}" type="presParOf" srcId="{B50F8B31-7281-4F2E-9642-9A9BAABA0788}" destId="{46A454A5-EDEF-4D3F-9C9F-797618B04337}" srcOrd="7" destOrd="0" presId="urn:microsoft.com/office/officeart/2005/8/layout/hProcess9"/>
    <dgm:cxn modelId="{09B3CE39-96F0-43CD-A458-ECBB2F7B7B2A}" type="presParOf" srcId="{B50F8B31-7281-4F2E-9642-9A9BAABA0788}" destId="{DBE8793B-83C3-4B38-AFF5-45930C5CCBF8}" srcOrd="8" destOrd="0" presId="urn:microsoft.com/office/officeart/2005/8/layout/hProcess9"/>
    <dgm:cxn modelId="{A6284613-1C12-4293-A295-A3E39EE13982}" type="presParOf" srcId="{B50F8B31-7281-4F2E-9642-9A9BAABA0788}" destId="{8132B254-5972-449C-892B-56794A7344B4}" srcOrd="9" destOrd="0" presId="urn:microsoft.com/office/officeart/2005/8/layout/hProcess9"/>
    <dgm:cxn modelId="{AF852C3E-E36B-4676-A98F-478E64F03344}" type="presParOf" srcId="{B50F8B31-7281-4F2E-9642-9A9BAABA0788}" destId="{A696543B-56F8-4A6E-B928-A154A199FDA5}" srcOrd="10" destOrd="0" presId="urn:microsoft.com/office/officeart/2005/8/layout/hProcess9"/>
    <dgm:cxn modelId="{58F7DC3A-EB1B-4CB7-95E5-8B03251D7B42}" type="presParOf" srcId="{B50F8B31-7281-4F2E-9642-9A9BAABA0788}" destId="{21BD8AC4-16E1-4C6C-8373-E26B118AE3A6}" srcOrd="11" destOrd="0" presId="urn:microsoft.com/office/officeart/2005/8/layout/hProcess9"/>
    <dgm:cxn modelId="{C483871C-0893-4FB8-AE0B-15A137670B1A}" type="presParOf" srcId="{B50F8B31-7281-4F2E-9642-9A9BAABA0788}" destId="{811F03D2-2863-499D-8443-4CB4E7C5C77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F0EEC-5F6F-4335-8C12-78E6F487CA0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81E1D5F2-FE8B-4355-B7EB-8B618EA26144}">
      <dgm:prSet phldrT="[Text]" custT="1"/>
      <dgm:spPr/>
      <dgm:t>
        <a:bodyPr anchor="t"/>
        <a:lstStyle/>
        <a:p>
          <a:r>
            <a:rPr lang="en-US" sz="1400" b="1" dirty="0"/>
            <a:t>Settlement Costs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Automation to save monthly and annual settlement costs</a:t>
          </a:r>
          <a:endParaRPr lang="en-US" sz="1100" b="1" dirty="0"/>
        </a:p>
      </dgm:t>
    </dgm:pt>
    <dgm:pt modelId="{478D1DB7-A8C2-483C-AF73-3F87D87ACB95}" type="parTrans" cxnId="{0CFAC3A4-582B-4574-97EA-1F9A244A6B48}">
      <dgm:prSet/>
      <dgm:spPr/>
      <dgm:t>
        <a:bodyPr/>
        <a:lstStyle/>
        <a:p>
          <a:endParaRPr lang="en-US"/>
        </a:p>
      </dgm:t>
    </dgm:pt>
    <dgm:pt modelId="{427B1F18-E147-4402-92D3-918A4BC70B47}" type="sibTrans" cxnId="{0CFAC3A4-582B-4574-97EA-1F9A244A6B48}">
      <dgm:prSet/>
      <dgm:spPr/>
      <dgm:t>
        <a:bodyPr/>
        <a:lstStyle/>
        <a:p>
          <a:endParaRPr lang="en-US"/>
        </a:p>
      </dgm:t>
    </dgm:pt>
    <dgm:pt modelId="{4B802C9F-F0C5-4C27-BE1F-7D12C7F4BAB7}">
      <dgm:prSet phldrT="[Text]" custT="1"/>
      <dgm:spPr/>
      <dgm:t>
        <a:bodyPr anchor="t"/>
        <a:lstStyle/>
        <a:p>
          <a:r>
            <a:rPr lang="en-US" sz="1400" b="1" dirty="0"/>
            <a:t>Fraud Prevention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Share operational data faster to reduce or eliminate fraud</a:t>
          </a:r>
          <a:endParaRPr lang="en-US" sz="1100" b="1" dirty="0"/>
        </a:p>
      </dgm:t>
    </dgm:pt>
    <dgm:pt modelId="{CCE6AF59-4E2D-45EE-BE66-62975D3DF038}" type="parTrans" cxnId="{7BD82316-AC2C-42A1-B80C-EDB5492BEE65}">
      <dgm:prSet/>
      <dgm:spPr/>
      <dgm:t>
        <a:bodyPr/>
        <a:lstStyle/>
        <a:p>
          <a:endParaRPr lang="en-US"/>
        </a:p>
      </dgm:t>
    </dgm:pt>
    <dgm:pt modelId="{B8B54C18-3DB9-411E-8EA0-FAEF7725F84D}" type="sibTrans" cxnId="{7BD82316-AC2C-42A1-B80C-EDB5492BEE65}">
      <dgm:prSet/>
      <dgm:spPr/>
      <dgm:t>
        <a:bodyPr/>
        <a:lstStyle/>
        <a:p>
          <a:endParaRPr lang="en-US"/>
        </a:p>
      </dgm:t>
    </dgm:pt>
    <dgm:pt modelId="{881E08C2-C77E-4F35-B1FC-4ACDE0159E31}">
      <dgm:prSet phldrT="[Text]" custT="1"/>
      <dgm:spPr/>
      <dgm:t>
        <a:bodyPr anchor="t"/>
        <a:lstStyle/>
        <a:p>
          <a:r>
            <a:rPr lang="en-US" sz="1400" b="1" dirty="0"/>
            <a:t>Contracts Management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Enable management of dynamic contracts and SLAs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118FA-65C9-4628-BBBD-937B57FD1AF4}" type="parTrans" cxnId="{44732157-1388-4487-8734-125DD3D583A4}">
      <dgm:prSet/>
      <dgm:spPr/>
      <dgm:t>
        <a:bodyPr/>
        <a:lstStyle/>
        <a:p>
          <a:endParaRPr lang="en-US"/>
        </a:p>
      </dgm:t>
    </dgm:pt>
    <dgm:pt modelId="{FCBCC162-1B88-434A-A9E5-16B44FB09DF0}" type="sibTrans" cxnId="{44732157-1388-4487-8734-125DD3D583A4}">
      <dgm:prSet/>
      <dgm:spPr/>
      <dgm:t>
        <a:bodyPr/>
        <a:lstStyle/>
        <a:p>
          <a:endParaRPr lang="en-US"/>
        </a:p>
      </dgm:t>
    </dgm:pt>
    <dgm:pt modelId="{CBDC7CF0-C91C-4889-B937-7A6290D039DF}">
      <dgm:prSet phldrT="[Text]" custT="1"/>
      <dgm:spPr/>
      <dgm:t>
        <a:bodyPr anchor="t"/>
        <a:lstStyle/>
        <a:p>
          <a:r>
            <a:rPr lang="en-US" sz="1400" b="1" dirty="0"/>
            <a:t>Disputes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Shared Smart Contract logic to eliminate process discrepancies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9CF0-F233-4626-ADB8-B83FFD853CA1}" type="parTrans" cxnId="{7C9E46ED-F813-4055-8D35-64DE84FC68B6}">
      <dgm:prSet/>
      <dgm:spPr/>
      <dgm:t>
        <a:bodyPr/>
        <a:lstStyle/>
        <a:p>
          <a:endParaRPr lang="en-US"/>
        </a:p>
      </dgm:t>
    </dgm:pt>
    <dgm:pt modelId="{3B2002EC-FCED-4510-86A1-B3B5AF84882A}" type="sibTrans" cxnId="{7C9E46ED-F813-4055-8D35-64DE84FC68B6}">
      <dgm:prSet/>
      <dgm:spPr/>
      <dgm:t>
        <a:bodyPr/>
        <a:lstStyle/>
        <a:p>
          <a:endParaRPr lang="en-US"/>
        </a:p>
      </dgm:t>
    </dgm:pt>
    <dgm:pt modelId="{9DD1AAE7-2DC4-4FD3-8DC6-088BC37C7018}">
      <dgm:prSet phldrT="[Text]" custT="1"/>
      <dgm:spPr/>
      <dgm:t>
        <a:bodyPr anchor="t"/>
        <a:lstStyle/>
        <a:p>
          <a:r>
            <a:rPr lang="en-US" sz="1400" b="1" dirty="0"/>
            <a:t>Payments</a:t>
          </a:r>
        </a:p>
        <a:p>
          <a:r>
            <a:rPr lang="en-US" sz="1100" b="0" dirty="0"/>
            <a:t>Payments integration to settlement use cases</a:t>
          </a:r>
        </a:p>
        <a:p>
          <a:r>
            <a:rPr lang="en-US" sz="1100" b="0" dirty="0"/>
            <a:t>Cross border payment support</a:t>
          </a:r>
        </a:p>
        <a:p>
          <a:r>
            <a:rPr lang="en-US" sz="1100" b="0" dirty="0"/>
            <a:t>Digital currency with telco exchange</a:t>
          </a:r>
        </a:p>
        <a:p>
          <a:endParaRPr lang="en-US" sz="1100" b="1" dirty="0"/>
        </a:p>
        <a:p>
          <a:endParaRPr lang="en-US" sz="1100" b="1" dirty="0"/>
        </a:p>
      </dgm:t>
    </dgm:pt>
    <dgm:pt modelId="{81AC6FFB-9994-4EE7-AEB3-48D85DB8FC3E}" type="parTrans" cxnId="{EF412522-6823-4971-B0F0-BB9CAC90A102}">
      <dgm:prSet/>
      <dgm:spPr/>
      <dgm:t>
        <a:bodyPr/>
        <a:lstStyle/>
        <a:p>
          <a:endParaRPr lang="en-US"/>
        </a:p>
      </dgm:t>
    </dgm:pt>
    <dgm:pt modelId="{F4FA4946-21AA-4E1E-A4F8-B352CC96C729}" type="sibTrans" cxnId="{EF412522-6823-4971-B0F0-BB9CAC90A102}">
      <dgm:prSet/>
      <dgm:spPr/>
      <dgm:t>
        <a:bodyPr/>
        <a:lstStyle/>
        <a:p>
          <a:endParaRPr lang="en-US"/>
        </a:p>
      </dgm:t>
    </dgm:pt>
    <dgm:pt modelId="{284AED74-A1E6-4723-8FF2-E065FB63B2D6}">
      <dgm:prSet phldrT="[Text]" custT="1"/>
      <dgm:spPr/>
      <dgm:t>
        <a:bodyPr anchor="t"/>
        <a:lstStyle/>
        <a:p>
          <a:r>
            <a:rPr lang="en-US" sz="1400" b="1" dirty="0"/>
            <a:t>Identity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Personal identity support</a:t>
          </a:r>
        </a:p>
        <a:p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Extend to device identity and tracking</a:t>
          </a:r>
        </a:p>
        <a:p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Extend to device life cycle management for supply chain</a:t>
          </a:r>
        </a:p>
      </dgm:t>
    </dgm:pt>
    <dgm:pt modelId="{5940CE9C-7AA4-4A1E-B971-ED3ADF0AD82E}" type="parTrans" cxnId="{6882119F-2E64-4C8F-B0ED-0EF4BCAFB901}">
      <dgm:prSet/>
      <dgm:spPr/>
      <dgm:t>
        <a:bodyPr/>
        <a:lstStyle/>
        <a:p>
          <a:endParaRPr lang="en-US"/>
        </a:p>
      </dgm:t>
    </dgm:pt>
    <dgm:pt modelId="{B5AFD940-26E9-4DA9-96F8-7C4726984403}" type="sibTrans" cxnId="{6882119F-2E64-4C8F-B0ED-0EF4BCAFB901}">
      <dgm:prSet/>
      <dgm:spPr/>
      <dgm:t>
        <a:bodyPr/>
        <a:lstStyle/>
        <a:p>
          <a:endParaRPr lang="en-US"/>
        </a:p>
      </dgm:t>
    </dgm:pt>
    <dgm:pt modelId="{557DC351-EEF0-4A76-815F-216B1F998B3A}" type="pres">
      <dgm:prSet presAssocID="{6C8F0EEC-5F6F-4335-8C12-78E6F487CA0D}" presName="rootnode" presStyleCnt="0">
        <dgm:presLayoutVars>
          <dgm:chMax/>
          <dgm:chPref/>
          <dgm:dir/>
          <dgm:animLvl val="lvl"/>
        </dgm:presLayoutVars>
      </dgm:prSet>
      <dgm:spPr/>
    </dgm:pt>
    <dgm:pt modelId="{DB3337DC-3D59-42AB-8125-ED54814E2FFF}" type="pres">
      <dgm:prSet presAssocID="{81E1D5F2-FE8B-4355-B7EB-8B618EA26144}" presName="composite" presStyleCnt="0"/>
      <dgm:spPr/>
    </dgm:pt>
    <dgm:pt modelId="{24EBE4C3-AA62-4CDE-BAB9-B1677A36B8E7}" type="pres">
      <dgm:prSet presAssocID="{81E1D5F2-FE8B-4355-B7EB-8B618EA26144}" presName="LShape" presStyleLbl="alignNode1" presStyleIdx="0" presStyleCnt="11"/>
      <dgm:spPr/>
    </dgm:pt>
    <dgm:pt modelId="{0E500D31-FDD1-4E0F-B1FB-ECFFC1207C4B}" type="pres">
      <dgm:prSet presAssocID="{81E1D5F2-FE8B-4355-B7EB-8B618EA2614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38D43-287E-45EB-AD71-3B54807D7976}" type="pres">
      <dgm:prSet presAssocID="{81E1D5F2-FE8B-4355-B7EB-8B618EA26144}" presName="Triangle" presStyleLbl="alignNode1" presStyleIdx="1" presStyleCnt="11"/>
      <dgm:spPr/>
    </dgm:pt>
    <dgm:pt modelId="{17B3ACA9-B244-4A19-A097-7876CB1355E3}" type="pres">
      <dgm:prSet presAssocID="{427B1F18-E147-4402-92D3-918A4BC70B47}" presName="sibTrans" presStyleCnt="0"/>
      <dgm:spPr/>
    </dgm:pt>
    <dgm:pt modelId="{D7018240-CCAE-4D8F-AAC1-616304AC3D35}" type="pres">
      <dgm:prSet presAssocID="{427B1F18-E147-4402-92D3-918A4BC70B47}" presName="space" presStyleCnt="0"/>
      <dgm:spPr/>
    </dgm:pt>
    <dgm:pt modelId="{6BD3A727-2FF8-4E95-90A9-A0CF2E5B835D}" type="pres">
      <dgm:prSet presAssocID="{CBDC7CF0-C91C-4889-B937-7A6290D039DF}" presName="composite" presStyleCnt="0"/>
      <dgm:spPr/>
    </dgm:pt>
    <dgm:pt modelId="{140354C2-E600-4A85-B5CD-F77D13AD8617}" type="pres">
      <dgm:prSet presAssocID="{CBDC7CF0-C91C-4889-B937-7A6290D039DF}" presName="LShape" presStyleLbl="alignNode1" presStyleIdx="2" presStyleCnt="11"/>
      <dgm:spPr/>
    </dgm:pt>
    <dgm:pt modelId="{64C256E5-CFE8-4869-82B0-A796DB55F43D}" type="pres">
      <dgm:prSet presAssocID="{CBDC7CF0-C91C-4889-B937-7A6290D039DF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82D43-6BA8-4B82-A55A-52FF700C72D2}" type="pres">
      <dgm:prSet presAssocID="{CBDC7CF0-C91C-4889-B937-7A6290D039DF}" presName="Triangle" presStyleLbl="alignNode1" presStyleIdx="3" presStyleCnt="11"/>
      <dgm:spPr/>
    </dgm:pt>
    <dgm:pt modelId="{DACE7A60-D61F-4A3C-BE49-2F19B88A28D0}" type="pres">
      <dgm:prSet presAssocID="{3B2002EC-FCED-4510-86A1-B3B5AF84882A}" presName="sibTrans" presStyleCnt="0"/>
      <dgm:spPr/>
    </dgm:pt>
    <dgm:pt modelId="{BBCCFCFA-D57A-4A58-A550-6D410E6B4642}" type="pres">
      <dgm:prSet presAssocID="{3B2002EC-FCED-4510-86A1-B3B5AF84882A}" presName="space" presStyleCnt="0"/>
      <dgm:spPr/>
    </dgm:pt>
    <dgm:pt modelId="{B8C678A8-7098-4F0B-86E7-80C88BFA9626}" type="pres">
      <dgm:prSet presAssocID="{881E08C2-C77E-4F35-B1FC-4ACDE0159E31}" presName="composite" presStyleCnt="0"/>
      <dgm:spPr/>
    </dgm:pt>
    <dgm:pt modelId="{D86920F8-3AFE-49B8-81C0-ED891BEDE3EF}" type="pres">
      <dgm:prSet presAssocID="{881E08C2-C77E-4F35-B1FC-4ACDE0159E31}" presName="LShape" presStyleLbl="alignNode1" presStyleIdx="4" presStyleCnt="11"/>
      <dgm:spPr/>
    </dgm:pt>
    <dgm:pt modelId="{2043B935-A851-4D20-8B9C-6F2047DC378C}" type="pres">
      <dgm:prSet presAssocID="{881E08C2-C77E-4F35-B1FC-4ACDE0159E31}" presName="ParentText" presStyleLbl="revTx" presStyleIdx="2" presStyleCnt="6" custScaleX="115017" custLinFactNeighborX="5853" custLinFactNeighborY="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FCAC4-B958-426C-9F85-D705FB58BD13}" type="pres">
      <dgm:prSet presAssocID="{881E08C2-C77E-4F35-B1FC-4ACDE0159E31}" presName="Triangle" presStyleLbl="alignNode1" presStyleIdx="5" presStyleCnt="11"/>
      <dgm:spPr/>
    </dgm:pt>
    <dgm:pt modelId="{6F347D7F-4B2E-409F-8254-AF4F5D3EA9AB}" type="pres">
      <dgm:prSet presAssocID="{FCBCC162-1B88-434A-A9E5-16B44FB09DF0}" presName="sibTrans" presStyleCnt="0"/>
      <dgm:spPr/>
    </dgm:pt>
    <dgm:pt modelId="{D40BD02A-E897-475F-8610-03E541D5DE5C}" type="pres">
      <dgm:prSet presAssocID="{FCBCC162-1B88-434A-A9E5-16B44FB09DF0}" presName="space" presStyleCnt="0"/>
      <dgm:spPr/>
    </dgm:pt>
    <dgm:pt modelId="{CA88882E-F562-479E-A5BF-30885CE099EC}" type="pres">
      <dgm:prSet presAssocID="{9DD1AAE7-2DC4-4FD3-8DC6-088BC37C7018}" presName="composite" presStyleCnt="0"/>
      <dgm:spPr/>
    </dgm:pt>
    <dgm:pt modelId="{56A8D137-D8B5-42FF-AA5A-0D79188FB2D9}" type="pres">
      <dgm:prSet presAssocID="{9DD1AAE7-2DC4-4FD3-8DC6-088BC37C7018}" presName="LShape" presStyleLbl="alignNode1" presStyleIdx="6" presStyleCnt="11"/>
      <dgm:spPr/>
    </dgm:pt>
    <dgm:pt modelId="{DAF85015-3D86-4C00-B896-88A0AEDE2EA1}" type="pres">
      <dgm:prSet presAssocID="{9DD1AAE7-2DC4-4FD3-8DC6-088BC37C701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EA12-5473-43E8-A470-C3784F3DCFBA}" type="pres">
      <dgm:prSet presAssocID="{9DD1AAE7-2DC4-4FD3-8DC6-088BC37C7018}" presName="Triangle" presStyleLbl="alignNode1" presStyleIdx="7" presStyleCnt="11"/>
      <dgm:spPr/>
    </dgm:pt>
    <dgm:pt modelId="{5988D3F1-3096-4F87-AEEB-3D60672B6D82}" type="pres">
      <dgm:prSet presAssocID="{F4FA4946-21AA-4E1E-A4F8-B352CC96C729}" presName="sibTrans" presStyleCnt="0"/>
      <dgm:spPr/>
    </dgm:pt>
    <dgm:pt modelId="{442028FF-50B8-4C9E-B311-7F869E6CC476}" type="pres">
      <dgm:prSet presAssocID="{F4FA4946-21AA-4E1E-A4F8-B352CC96C729}" presName="space" presStyleCnt="0"/>
      <dgm:spPr/>
    </dgm:pt>
    <dgm:pt modelId="{0ADF12D4-EF65-4E13-A9F0-B33426EE5E7D}" type="pres">
      <dgm:prSet presAssocID="{4B802C9F-F0C5-4C27-BE1F-7D12C7F4BAB7}" presName="composite" presStyleCnt="0"/>
      <dgm:spPr/>
    </dgm:pt>
    <dgm:pt modelId="{548B43C2-BAFA-4E0A-A890-C334D994025D}" type="pres">
      <dgm:prSet presAssocID="{4B802C9F-F0C5-4C27-BE1F-7D12C7F4BAB7}" presName="LShape" presStyleLbl="alignNode1" presStyleIdx="8" presStyleCnt="11"/>
      <dgm:spPr/>
    </dgm:pt>
    <dgm:pt modelId="{DD820B58-7070-4B48-9072-09FE9EBC83A6}" type="pres">
      <dgm:prSet presAssocID="{4B802C9F-F0C5-4C27-BE1F-7D12C7F4BAB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3BFC-E31E-4CED-9DD6-D3A2065829B7}" type="pres">
      <dgm:prSet presAssocID="{4B802C9F-F0C5-4C27-BE1F-7D12C7F4BAB7}" presName="Triangle" presStyleLbl="alignNode1" presStyleIdx="9" presStyleCnt="11"/>
      <dgm:spPr/>
    </dgm:pt>
    <dgm:pt modelId="{034A2800-5A0E-48AC-AED0-FFC72542F574}" type="pres">
      <dgm:prSet presAssocID="{B8B54C18-3DB9-411E-8EA0-FAEF7725F84D}" presName="sibTrans" presStyleCnt="0"/>
      <dgm:spPr/>
    </dgm:pt>
    <dgm:pt modelId="{47B9294E-5BDF-4DD4-9B63-F48F3E5AC50A}" type="pres">
      <dgm:prSet presAssocID="{B8B54C18-3DB9-411E-8EA0-FAEF7725F84D}" presName="space" presStyleCnt="0"/>
      <dgm:spPr/>
    </dgm:pt>
    <dgm:pt modelId="{C54DDBE0-9F72-4809-95BC-FC4846A2AB3D}" type="pres">
      <dgm:prSet presAssocID="{284AED74-A1E6-4723-8FF2-E065FB63B2D6}" presName="composite" presStyleCnt="0"/>
      <dgm:spPr/>
    </dgm:pt>
    <dgm:pt modelId="{97101B19-5B9B-4763-86B9-322331465594}" type="pres">
      <dgm:prSet presAssocID="{284AED74-A1E6-4723-8FF2-E065FB63B2D6}" presName="LShape" presStyleLbl="alignNode1" presStyleIdx="10" presStyleCnt="11"/>
      <dgm:spPr/>
    </dgm:pt>
    <dgm:pt modelId="{E2539049-85D2-4B56-9929-E17C728590E2}" type="pres">
      <dgm:prSet presAssocID="{284AED74-A1E6-4723-8FF2-E065FB63B2D6}" presName="ParentText" presStyleLbl="revTx" presStyleIdx="5" presStyleCnt="6" custLinFactNeighborX="1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0BFF7-0C87-4D99-BACE-119E869FA126}" type="presOf" srcId="{9DD1AAE7-2DC4-4FD3-8DC6-088BC37C7018}" destId="{DAF85015-3D86-4C00-B896-88A0AEDE2EA1}" srcOrd="0" destOrd="0" presId="urn:microsoft.com/office/officeart/2009/3/layout/StepUpProcess"/>
    <dgm:cxn modelId="{7BD82316-AC2C-42A1-B80C-EDB5492BEE65}" srcId="{6C8F0EEC-5F6F-4335-8C12-78E6F487CA0D}" destId="{4B802C9F-F0C5-4C27-BE1F-7D12C7F4BAB7}" srcOrd="4" destOrd="0" parTransId="{CCE6AF59-4E2D-45EE-BE66-62975D3DF038}" sibTransId="{B8B54C18-3DB9-411E-8EA0-FAEF7725F84D}"/>
    <dgm:cxn modelId="{3D7E778D-4540-4424-9023-5FD392F25464}" type="presOf" srcId="{6C8F0EEC-5F6F-4335-8C12-78E6F487CA0D}" destId="{557DC351-EEF0-4A76-815F-216B1F998B3A}" srcOrd="0" destOrd="0" presId="urn:microsoft.com/office/officeart/2009/3/layout/StepUpProcess"/>
    <dgm:cxn modelId="{B257D0E4-E0D0-44CB-BC4A-71D0E9376031}" type="presOf" srcId="{881E08C2-C77E-4F35-B1FC-4ACDE0159E31}" destId="{2043B935-A851-4D20-8B9C-6F2047DC378C}" srcOrd="0" destOrd="0" presId="urn:microsoft.com/office/officeart/2009/3/layout/StepUpProcess"/>
    <dgm:cxn modelId="{FD936C8D-E376-4BA3-B633-2E6E2E944E5D}" type="presOf" srcId="{81E1D5F2-FE8B-4355-B7EB-8B618EA26144}" destId="{0E500D31-FDD1-4E0F-B1FB-ECFFC1207C4B}" srcOrd="0" destOrd="0" presId="urn:microsoft.com/office/officeart/2009/3/layout/StepUpProcess"/>
    <dgm:cxn modelId="{8DAB150C-4B89-46F2-B16B-F27FEAE0FA76}" type="presOf" srcId="{284AED74-A1E6-4723-8FF2-E065FB63B2D6}" destId="{E2539049-85D2-4B56-9929-E17C728590E2}" srcOrd="0" destOrd="0" presId="urn:microsoft.com/office/officeart/2009/3/layout/StepUpProcess"/>
    <dgm:cxn modelId="{44732157-1388-4487-8734-125DD3D583A4}" srcId="{6C8F0EEC-5F6F-4335-8C12-78E6F487CA0D}" destId="{881E08C2-C77E-4F35-B1FC-4ACDE0159E31}" srcOrd="2" destOrd="0" parTransId="{14C118FA-65C9-4628-BBBD-937B57FD1AF4}" sibTransId="{FCBCC162-1B88-434A-A9E5-16B44FB09DF0}"/>
    <dgm:cxn modelId="{9B7EC259-FAE3-4FFF-81AA-4098F879E8CD}" type="presOf" srcId="{CBDC7CF0-C91C-4889-B937-7A6290D039DF}" destId="{64C256E5-CFE8-4869-82B0-A796DB55F43D}" srcOrd="0" destOrd="0" presId="urn:microsoft.com/office/officeart/2009/3/layout/StepUpProcess"/>
    <dgm:cxn modelId="{7C9E46ED-F813-4055-8D35-64DE84FC68B6}" srcId="{6C8F0EEC-5F6F-4335-8C12-78E6F487CA0D}" destId="{CBDC7CF0-C91C-4889-B937-7A6290D039DF}" srcOrd="1" destOrd="0" parTransId="{246F9CF0-F233-4626-ADB8-B83FFD853CA1}" sibTransId="{3B2002EC-FCED-4510-86A1-B3B5AF84882A}"/>
    <dgm:cxn modelId="{0CFAC3A4-582B-4574-97EA-1F9A244A6B48}" srcId="{6C8F0EEC-5F6F-4335-8C12-78E6F487CA0D}" destId="{81E1D5F2-FE8B-4355-B7EB-8B618EA26144}" srcOrd="0" destOrd="0" parTransId="{478D1DB7-A8C2-483C-AF73-3F87D87ACB95}" sibTransId="{427B1F18-E147-4402-92D3-918A4BC70B47}"/>
    <dgm:cxn modelId="{E9E23DD3-56CB-491F-A8D9-F7AE7ED3FC83}" type="presOf" srcId="{4B802C9F-F0C5-4C27-BE1F-7D12C7F4BAB7}" destId="{DD820B58-7070-4B48-9072-09FE9EBC83A6}" srcOrd="0" destOrd="0" presId="urn:microsoft.com/office/officeart/2009/3/layout/StepUpProcess"/>
    <dgm:cxn modelId="{EF412522-6823-4971-B0F0-BB9CAC90A102}" srcId="{6C8F0EEC-5F6F-4335-8C12-78E6F487CA0D}" destId="{9DD1AAE7-2DC4-4FD3-8DC6-088BC37C7018}" srcOrd="3" destOrd="0" parTransId="{81AC6FFB-9994-4EE7-AEB3-48D85DB8FC3E}" sibTransId="{F4FA4946-21AA-4E1E-A4F8-B352CC96C729}"/>
    <dgm:cxn modelId="{6882119F-2E64-4C8F-B0ED-0EF4BCAFB901}" srcId="{6C8F0EEC-5F6F-4335-8C12-78E6F487CA0D}" destId="{284AED74-A1E6-4723-8FF2-E065FB63B2D6}" srcOrd="5" destOrd="0" parTransId="{5940CE9C-7AA4-4A1E-B971-ED3ADF0AD82E}" sibTransId="{B5AFD940-26E9-4DA9-96F8-7C4726984403}"/>
    <dgm:cxn modelId="{FD90756B-312C-4211-8E2E-79C75CC77671}" type="presParOf" srcId="{557DC351-EEF0-4A76-815F-216B1F998B3A}" destId="{DB3337DC-3D59-42AB-8125-ED54814E2FFF}" srcOrd="0" destOrd="0" presId="urn:microsoft.com/office/officeart/2009/3/layout/StepUpProcess"/>
    <dgm:cxn modelId="{1A8941DC-F9B1-4961-BD13-60EC8CEC9AC0}" type="presParOf" srcId="{DB3337DC-3D59-42AB-8125-ED54814E2FFF}" destId="{24EBE4C3-AA62-4CDE-BAB9-B1677A36B8E7}" srcOrd="0" destOrd="0" presId="urn:microsoft.com/office/officeart/2009/3/layout/StepUpProcess"/>
    <dgm:cxn modelId="{55DDC547-3957-4A7A-89FD-F5DDF83A41E8}" type="presParOf" srcId="{DB3337DC-3D59-42AB-8125-ED54814E2FFF}" destId="{0E500D31-FDD1-4E0F-B1FB-ECFFC1207C4B}" srcOrd="1" destOrd="0" presId="urn:microsoft.com/office/officeart/2009/3/layout/StepUpProcess"/>
    <dgm:cxn modelId="{662A25EE-267D-4EC3-9C7B-A0C7C434C0C3}" type="presParOf" srcId="{DB3337DC-3D59-42AB-8125-ED54814E2FFF}" destId="{83938D43-287E-45EB-AD71-3B54807D7976}" srcOrd="2" destOrd="0" presId="urn:microsoft.com/office/officeart/2009/3/layout/StepUpProcess"/>
    <dgm:cxn modelId="{EF6F9AED-6B1A-4B7D-8CF4-7CC2B4892FAE}" type="presParOf" srcId="{557DC351-EEF0-4A76-815F-216B1F998B3A}" destId="{17B3ACA9-B244-4A19-A097-7876CB1355E3}" srcOrd="1" destOrd="0" presId="urn:microsoft.com/office/officeart/2009/3/layout/StepUpProcess"/>
    <dgm:cxn modelId="{8743ACF7-8D6E-450A-9FAE-C6FB1C058331}" type="presParOf" srcId="{17B3ACA9-B244-4A19-A097-7876CB1355E3}" destId="{D7018240-CCAE-4D8F-AAC1-616304AC3D35}" srcOrd="0" destOrd="0" presId="urn:microsoft.com/office/officeart/2009/3/layout/StepUpProcess"/>
    <dgm:cxn modelId="{BD6B0EED-F697-435D-A95D-EDDBE80ED284}" type="presParOf" srcId="{557DC351-EEF0-4A76-815F-216B1F998B3A}" destId="{6BD3A727-2FF8-4E95-90A9-A0CF2E5B835D}" srcOrd="2" destOrd="0" presId="urn:microsoft.com/office/officeart/2009/3/layout/StepUpProcess"/>
    <dgm:cxn modelId="{401A7B36-91EF-4A0A-B963-431024261133}" type="presParOf" srcId="{6BD3A727-2FF8-4E95-90A9-A0CF2E5B835D}" destId="{140354C2-E600-4A85-B5CD-F77D13AD8617}" srcOrd="0" destOrd="0" presId="urn:microsoft.com/office/officeart/2009/3/layout/StepUpProcess"/>
    <dgm:cxn modelId="{691532C3-0E70-41C3-9F26-E64593D7982A}" type="presParOf" srcId="{6BD3A727-2FF8-4E95-90A9-A0CF2E5B835D}" destId="{64C256E5-CFE8-4869-82B0-A796DB55F43D}" srcOrd="1" destOrd="0" presId="urn:microsoft.com/office/officeart/2009/3/layout/StepUpProcess"/>
    <dgm:cxn modelId="{DD76C010-D73C-4170-8777-C34536321BF1}" type="presParOf" srcId="{6BD3A727-2FF8-4E95-90A9-A0CF2E5B835D}" destId="{CF282D43-6BA8-4B82-A55A-52FF700C72D2}" srcOrd="2" destOrd="0" presId="urn:microsoft.com/office/officeart/2009/3/layout/StepUpProcess"/>
    <dgm:cxn modelId="{E114C7F4-8DB5-49F9-8084-D2998A3DE095}" type="presParOf" srcId="{557DC351-EEF0-4A76-815F-216B1F998B3A}" destId="{DACE7A60-D61F-4A3C-BE49-2F19B88A28D0}" srcOrd="3" destOrd="0" presId="urn:microsoft.com/office/officeart/2009/3/layout/StepUpProcess"/>
    <dgm:cxn modelId="{D12DA48C-8315-4A5B-A337-7F1A0F3B63DC}" type="presParOf" srcId="{DACE7A60-D61F-4A3C-BE49-2F19B88A28D0}" destId="{BBCCFCFA-D57A-4A58-A550-6D410E6B4642}" srcOrd="0" destOrd="0" presId="urn:microsoft.com/office/officeart/2009/3/layout/StepUpProcess"/>
    <dgm:cxn modelId="{16ED1222-F3AA-4712-8B2A-C3E34F76FA81}" type="presParOf" srcId="{557DC351-EEF0-4A76-815F-216B1F998B3A}" destId="{B8C678A8-7098-4F0B-86E7-80C88BFA9626}" srcOrd="4" destOrd="0" presId="urn:microsoft.com/office/officeart/2009/3/layout/StepUpProcess"/>
    <dgm:cxn modelId="{870CD635-BED1-41F7-BE82-CCEF381DAA34}" type="presParOf" srcId="{B8C678A8-7098-4F0B-86E7-80C88BFA9626}" destId="{D86920F8-3AFE-49B8-81C0-ED891BEDE3EF}" srcOrd="0" destOrd="0" presId="urn:microsoft.com/office/officeart/2009/3/layout/StepUpProcess"/>
    <dgm:cxn modelId="{B746575D-3E03-4846-95E6-95536298ACD6}" type="presParOf" srcId="{B8C678A8-7098-4F0B-86E7-80C88BFA9626}" destId="{2043B935-A851-4D20-8B9C-6F2047DC378C}" srcOrd="1" destOrd="0" presId="urn:microsoft.com/office/officeart/2009/3/layout/StepUpProcess"/>
    <dgm:cxn modelId="{43D005A6-81BC-4072-BA02-3F99D37A5AB9}" type="presParOf" srcId="{B8C678A8-7098-4F0B-86E7-80C88BFA9626}" destId="{B2AFCAC4-B958-426C-9F85-D705FB58BD13}" srcOrd="2" destOrd="0" presId="urn:microsoft.com/office/officeart/2009/3/layout/StepUpProcess"/>
    <dgm:cxn modelId="{1D22FF53-69B4-42EE-8634-8739106020A0}" type="presParOf" srcId="{557DC351-EEF0-4A76-815F-216B1F998B3A}" destId="{6F347D7F-4B2E-409F-8254-AF4F5D3EA9AB}" srcOrd="5" destOrd="0" presId="urn:microsoft.com/office/officeart/2009/3/layout/StepUpProcess"/>
    <dgm:cxn modelId="{6785A98C-A239-4E2D-BABC-4694F52AEDC5}" type="presParOf" srcId="{6F347D7F-4B2E-409F-8254-AF4F5D3EA9AB}" destId="{D40BD02A-E897-475F-8610-03E541D5DE5C}" srcOrd="0" destOrd="0" presId="urn:microsoft.com/office/officeart/2009/3/layout/StepUpProcess"/>
    <dgm:cxn modelId="{3AC1B821-8AED-4DA0-AA34-D0188455498E}" type="presParOf" srcId="{557DC351-EEF0-4A76-815F-216B1F998B3A}" destId="{CA88882E-F562-479E-A5BF-30885CE099EC}" srcOrd="6" destOrd="0" presId="urn:microsoft.com/office/officeart/2009/3/layout/StepUpProcess"/>
    <dgm:cxn modelId="{5BCA09AD-57E4-40CD-B916-6E59D221FEE7}" type="presParOf" srcId="{CA88882E-F562-479E-A5BF-30885CE099EC}" destId="{56A8D137-D8B5-42FF-AA5A-0D79188FB2D9}" srcOrd="0" destOrd="0" presId="urn:microsoft.com/office/officeart/2009/3/layout/StepUpProcess"/>
    <dgm:cxn modelId="{2992A25F-E5F2-4151-9BA6-A154A8B32632}" type="presParOf" srcId="{CA88882E-F562-479E-A5BF-30885CE099EC}" destId="{DAF85015-3D86-4C00-B896-88A0AEDE2EA1}" srcOrd="1" destOrd="0" presId="urn:microsoft.com/office/officeart/2009/3/layout/StepUpProcess"/>
    <dgm:cxn modelId="{B2AF92D7-99E4-49C4-8CD9-28C7ACA89EC9}" type="presParOf" srcId="{CA88882E-F562-479E-A5BF-30885CE099EC}" destId="{7236EA12-5473-43E8-A470-C3784F3DCFBA}" srcOrd="2" destOrd="0" presId="urn:microsoft.com/office/officeart/2009/3/layout/StepUpProcess"/>
    <dgm:cxn modelId="{8999DD3E-2BC9-4DC7-838D-B9AAE309715A}" type="presParOf" srcId="{557DC351-EEF0-4A76-815F-216B1F998B3A}" destId="{5988D3F1-3096-4F87-AEEB-3D60672B6D82}" srcOrd="7" destOrd="0" presId="urn:microsoft.com/office/officeart/2009/3/layout/StepUpProcess"/>
    <dgm:cxn modelId="{B60F9C4E-2492-485F-8CA3-74B8B3BBEFE2}" type="presParOf" srcId="{5988D3F1-3096-4F87-AEEB-3D60672B6D82}" destId="{442028FF-50B8-4C9E-B311-7F869E6CC476}" srcOrd="0" destOrd="0" presId="urn:microsoft.com/office/officeart/2009/3/layout/StepUpProcess"/>
    <dgm:cxn modelId="{0B07B006-4EC8-4F34-919F-1353AFD1273C}" type="presParOf" srcId="{557DC351-EEF0-4A76-815F-216B1F998B3A}" destId="{0ADF12D4-EF65-4E13-A9F0-B33426EE5E7D}" srcOrd="8" destOrd="0" presId="urn:microsoft.com/office/officeart/2009/3/layout/StepUpProcess"/>
    <dgm:cxn modelId="{DBCFA50F-5C49-4467-A9AB-485A6F5ECC0E}" type="presParOf" srcId="{0ADF12D4-EF65-4E13-A9F0-B33426EE5E7D}" destId="{548B43C2-BAFA-4E0A-A890-C334D994025D}" srcOrd="0" destOrd="0" presId="urn:microsoft.com/office/officeart/2009/3/layout/StepUpProcess"/>
    <dgm:cxn modelId="{CB10565A-658D-40E6-AD2E-CF0CC5FC7ABE}" type="presParOf" srcId="{0ADF12D4-EF65-4E13-A9F0-B33426EE5E7D}" destId="{DD820B58-7070-4B48-9072-09FE9EBC83A6}" srcOrd="1" destOrd="0" presId="urn:microsoft.com/office/officeart/2009/3/layout/StepUpProcess"/>
    <dgm:cxn modelId="{806CA096-0CCF-4CA5-AD88-44AC63E0F364}" type="presParOf" srcId="{0ADF12D4-EF65-4E13-A9F0-B33426EE5E7D}" destId="{A04F3BFC-E31E-4CED-9DD6-D3A2065829B7}" srcOrd="2" destOrd="0" presId="urn:microsoft.com/office/officeart/2009/3/layout/StepUpProcess"/>
    <dgm:cxn modelId="{3D158B6E-0EB6-4508-BE79-922C21F4E61A}" type="presParOf" srcId="{557DC351-EEF0-4A76-815F-216B1F998B3A}" destId="{034A2800-5A0E-48AC-AED0-FFC72542F574}" srcOrd="9" destOrd="0" presId="urn:microsoft.com/office/officeart/2009/3/layout/StepUpProcess"/>
    <dgm:cxn modelId="{45AD7025-CE40-405E-B3BD-45F04C17ACBB}" type="presParOf" srcId="{034A2800-5A0E-48AC-AED0-FFC72542F574}" destId="{47B9294E-5BDF-4DD4-9B63-F48F3E5AC50A}" srcOrd="0" destOrd="0" presId="urn:microsoft.com/office/officeart/2009/3/layout/StepUpProcess"/>
    <dgm:cxn modelId="{98F2DF0E-C9F3-472E-A027-CC0C4FEB1C63}" type="presParOf" srcId="{557DC351-EEF0-4A76-815F-216B1F998B3A}" destId="{C54DDBE0-9F72-4809-95BC-FC4846A2AB3D}" srcOrd="10" destOrd="0" presId="urn:microsoft.com/office/officeart/2009/3/layout/StepUpProcess"/>
    <dgm:cxn modelId="{97C7C67C-5A64-43FC-8A5A-DBBFDD77990D}" type="presParOf" srcId="{C54DDBE0-9F72-4809-95BC-FC4846A2AB3D}" destId="{97101B19-5B9B-4763-86B9-322331465594}" srcOrd="0" destOrd="0" presId="urn:microsoft.com/office/officeart/2009/3/layout/StepUpProcess"/>
    <dgm:cxn modelId="{528404FB-2F09-4DA6-A98A-6FE62A9D36F3}" type="presParOf" srcId="{C54DDBE0-9F72-4809-95BC-FC4846A2AB3D}" destId="{E2539049-85D2-4B56-9929-E17C728590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FE3D5D-A819-4C90-BADC-6495C469502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F708D-0F8A-49FB-871B-70081377F50E}">
      <dgm:prSet/>
      <dgm:spPr/>
      <dgm:t>
        <a:bodyPr/>
        <a:lstStyle/>
        <a:p>
          <a:pPr rtl="0"/>
          <a:r>
            <a:rPr lang="en-GB" b="1" dirty="0"/>
            <a:t>BCETF#1 April 2017, Bangalore, India </a:t>
          </a:r>
          <a:r>
            <a:rPr lang="en-GB" dirty="0"/>
            <a:t>- Blockchain raised as an alternative exchange mechanism and noted as an exploratory topic</a:t>
          </a:r>
        </a:p>
      </dgm:t>
    </dgm:pt>
    <dgm:pt modelId="{0361F8D8-B8DF-450B-8756-58F379120A31}" type="parTrans" cxnId="{6035D00D-99F2-476F-91E5-E4F9E2985E11}">
      <dgm:prSet/>
      <dgm:spPr/>
      <dgm:t>
        <a:bodyPr/>
        <a:lstStyle/>
        <a:p>
          <a:endParaRPr lang="en-US"/>
        </a:p>
      </dgm:t>
    </dgm:pt>
    <dgm:pt modelId="{F8893BAB-7699-4F62-93B0-A6F50B84D36D}" type="sibTrans" cxnId="{6035D00D-99F2-476F-91E5-E4F9E2985E11}">
      <dgm:prSet/>
      <dgm:spPr/>
      <dgm:t>
        <a:bodyPr/>
        <a:lstStyle/>
        <a:p>
          <a:endParaRPr lang="en-US"/>
        </a:p>
      </dgm:t>
    </dgm:pt>
    <dgm:pt modelId="{36B8FBE3-512A-4F4B-9770-FC36B064D297}">
      <dgm:prSet/>
      <dgm:spPr/>
      <dgm:t>
        <a:bodyPr/>
        <a:lstStyle/>
        <a:p>
          <a:pPr rtl="0"/>
          <a:r>
            <a:rPr lang="en-GB" b="1" dirty="0"/>
            <a:t>IDS#85 May 2018, London, UK </a:t>
          </a:r>
        </a:p>
        <a:p>
          <a:pPr rtl="0"/>
          <a:r>
            <a:rPr lang="en-GB" b="0" dirty="0"/>
            <a:t>IDS conducted its first workshop on blockchain for wholesale roaming and requested operators to conduct POCs</a:t>
          </a:r>
        </a:p>
      </dgm:t>
    </dgm:pt>
    <dgm:pt modelId="{8E0E4B21-E26E-4A91-8337-C180CF3D657A}" type="parTrans" cxnId="{B0D799CF-618F-4788-93FF-F30BEB989B55}">
      <dgm:prSet/>
      <dgm:spPr/>
      <dgm:t>
        <a:bodyPr/>
        <a:lstStyle/>
        <a:p>
          <a:endParaRPr lang="en-US"/>
        </a:p>
      </dgm:t>
    </dgm:pt>
    <dgm:pt modelId="{EAA16F69-51BA-465C-A0F3-E6ED515CBE7D}" type="sibTrans" cxnId="{B0D799CF-618F-4788-93FF-F30BEB989B55}">
      <dgm:prSet/>
      <dgm:spPr/>
      <dgm:t>
        <a:bodyPr/>
        <a:lstStyle/>
        <a:p>
          <a:endParaRPr lang="en-US"/>
        </a:p>
      </dgm:t>
    </dgm:pt>
    <dgm:pt modelId="{6AEEAB9D-94AE-48D2-BADD-281AF7BB1078}">
      <dgm:prSet/>
      <dgm:spPr/>
      <dgm:t>
        <a:bodyPr/>
        <a:lstStyle/>
        <a:p>
          <a:pPr rtl="0"/>
          <a:r>
            <a:rPr lang="en-GB" b="1" dirty="0"/>
            <a:t>IDS#87 May 2019, London, UK</a:t>
          </a:r>
        </a:p>
        <a:p>
          <a:pPr rtl="0"/>
          <a:r>
            <a:rPr lang="en-GB" dirty="0"/>
            <a:t>Several successful POCs reported and presented to IDS</a:t>
          </a:r>
        </a:p>
      </dgm:t>
    </dgm:pt>
    <dgm:pt modelId="{663E61AB-587D-42BB-89EE-CD80C292CBE2}" type="parTrans" cxnId="{73C58E19-C34A-4371-A970-47A991D495F8}">
      <dgm:prSet/>
      <dgm:spPr/>
      <dgm:t>
        <a:bodyPr/>
        <a:lstStyle/>
        <a:p>
          <a:endParaRPr lang="en-US"/>
        </a:p>
      </dgm:t>
    </dgm:pt>
    <dgm:pt modelId="{489C19D0-BE31-4295-B6B7-ED8A3824F1AA}" type="sibTrans" cxnId="{73C58E19-C34A-4371-A970-47A991D495F8}">
      <dgm:prSet/>
      <dgm:spPr/>
      <dgm:t>
        <a:bodyPr/>
        <a:lstStyle/>
        <a:p>
          <a:endParaRPr lang="en-US"/>
        </a:p>
      </dgm:t>
    </dgm:pt>
    <dgm:pt modelId="{000735FC-B9A6-46AE-A5CF-AB8488591D58}">
      <dgm:prSet/>
      <dgm:spPr/>
      <dgm:t>
        <a:bodyPr/>
        <a:lstStyle/>
        <a:p>
          <a:pPr rtl="0"/>
          <a:r>
            <a:rPr lang="en-GB" b="1" dirty="0"/>
            <a:t>GSMA Board June 2019, Hong Kong</a:t>
          </a:r>
        </a:p>
        <a:p>
          <a:pPr rtl="0"/>
          <a:r>
            <a:rPr lang="en-GB" dirty="0"/>
            <a:t>Blockchain for roaming discussed as a GSMA board breakout session and GSMA asked to bring </a:t>
          </a:r>
          <a:r>
            <a:rPr lang="en-GB" dirty="0" smtClean="0"/>
            <a:t>POC </a:t>
          </a:r>
          <a:r>
            <a:rPr lang="en-GB" dirty="0"/>
            <a:t>efforts together </a:t>
          </a:r>
        </a:p>
      </dgm:t>
    </dgm:pt>
    <dgm:pt modelId="{35B720D0-5D97-47AC-857D-49CCF036ED6E}" type="parTrans" cxnId="{E9B04EB0-8029-49C0-964A-584BCC9B95DA}">
      <dgm:prSet/>
      <dgm:spPr/>
      <dgm:t>
        <a:bodyPr/>
        <a:lstStyle/>
        <a:p>
          <a:endParaRPr lang="en-US"/>
        </a:p>
      </dgm:t>
    </dgm:pt>
    <dgm:pt modelId="{0F40F048-1388-4FCD-9903-B0FB800F0F8C}" type="sibTrans" cxnId="{E9B04EB0-8029-49C0-964A-584BCC9B95DA}">
      <dgm:prSet/>
      <dgm:spPr/>
      <dgm:t>
        <a:bodyPr/>
        <a:lstStyle/>
        <a:p>
          <a:endParaRPr lang="en-US"/>
        </a:p>
      </dgm:t>
    </dgm:pt>
    <dgm:pt modelId="{A797486C-9BC2-4AB7-87C3-6E123C2CA0BD}">
      <dgm:prSet/>
      <dgm:spPr/>
      <dgm:t>
        <a:bodyPr/>
        <a:lstStyle/>
        <a:p>
          <a:pPr rtl="0"/>
          <a:r>
            <a:rPr lang="en-GB" b="1" dirty="0"/>
            <a:t>BWR#1 September 2019, London, UK</a:t>
          </a:r>
          <a:r>
            <a:rPr lang="en-GB" dirty="0"/>
            <a:t> BWR group activities kicked off with 8 participating group </a:t>
          </a:r>
          <a:r>
            <a:rPr lang="en-GB" dirty="0" smtClean="0"/>
            <a:t>companies </a:t>
          </a:r>
          <a:endParaRPr lang="en-GB" dirty="0"/>
        </a:p>
      </dgm:t>
    </dgm:pt>
    <dgm:pt modelId="{2ACE0756-AE10-41EA-986D-B170321DC468}" type="parTrans" cxnId="{B9B52C42-EB17-4BD6-8C14-4E759A062034}">
      <dgm:prSet/>
      <dgm:spPr/>
      <dgm:t>
        <a:bodyPr/>
        <a:lstStyle/>
        <a:p>
          <a:endParaRPr lang="en-US"/>
        </a:p>
      </dgm:t>
    </dgm:pt>
    <dgm:pt modelId="{8F66951D-7994-403A-949F-E6C225C8384C}" type="sibTrans" cxnId="{B9B52C42-EB17-4BD6-8C14-4E759A062034}">
      <dgm:prSet/>
      <dgm:spPr/>
      <dgm:t>
        <a:bodyPr/>
        <a:lstStyle/>
        <a:p>
          <a:endParaRPr lang="en-US"/>
        </a:p>
      </dgm:t>
    </dgm:pt>
    <dgm:pt modelId="{060BDDEE-732C-4D56-8FB9-D0BFA78288E4}">
      <dgm:prSet/>
      <dgm:spPr/>
      <dgm:t>
        <a:bodyPr/>
        <a:lstStyle/>
        <a:p>
          <a:pPr rtl="0"/>
          <a:r>
            <a:rPr lang="en-GB" b="0" dirty="0" smtClean="0"/>
            <a:t>Above 60 BWR meetings since.. MVP 1 deployment by 31</a:t>
          </a:r>
          <a:r>
            <a:rPr lang="en-GB" b="0" baseline="30000" dirty="0" smtClean="0"/>
            <a:t>st</a:t>
          </a:r>
          <a:r>
            <a:rPr lang="en-GB" b="0" dirty="0" smtClean="0"/>
            <a:t>  March 2021</a:t>
          </a:r>
          <a:endParaRPr lang="en-GB" b="0" dirty="0"/>
        </a:p>
      </dgm:t>
    </dgm:pt>
    <dgm:pt modelId="{A9D4F16D-B3A2-4273-A7EF-113B94B1E48E}" type="parTrans" cxnId="{1F1B2B6C-9A4D-4925-8189-8E2975303631}">
      <dgm:prSet/>
      <dgm:spPr/>
      <dgm:t>
        <a:bodyPr/>
        <a:lstStyle/>
        <a:p>
          <a:endParaRPr lang="en-US"/>
        </a:p>
      </dgm:t>
    </dgm:pt>
    <dgm:pt modelId="{856EE47C-DECD-4D00-83DC-EAB5BA71D981}" type="sibTrans" cxnId="{1F1B2B6C-9A4D-4925-8189-8E2975303631}">
      <dgm:prSet/>
      <dgm:spPr/>
      <dgm:t>
        <a:bodyPr/>
        <a:lstStyle/>
        <a:p>
          <a:endParaRPr lang="en-US"/>
        </a:p>
      </dgm:t>
    </dgm:pt>
    <dgm:pt modelId="{A9733BC1-6A22-41BF-9C3D-8488230F1C8F}" type="pres">
      <dgm:prSet presAssocID="{33FE3D5D-A819-4C90-BADC-6495C46950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2F335-0D7F-4563-A19A-6C670FEE407A}" type="pres">
      <dgm:prSet presAssocID="{33FE3D5D-A819-4C90-BADC-6495C469502A}" presName="arrow" presStyleLbl="bgShp" presStyleIdx="0" presStyleCnt="1"/>
      <dgm:spPr/>
    </dgm:pt>
    <dgm:pt modelId="{3D394C78-3C66-4A76-A91C-02E8532A9CCC}" type="pres">
      <dgm:prSet presAssocID="{33FE3D5D-A819-4C90-BADC-6495C469502A}" presName="points" presStyleCnt="0"/>
      <dgm:spPr/>
    </dgm:pt>
    <dgm:pt modelId="{1F2C5535-18F2-4F43-A9BB-F9282B2031A2}" type="pres">
      <dgm:prSet presAssocID="{8EAF708D-0F8A-49FB-871B-70081377F50E}" presName="compositeA" presStyleCnt="0"/>
      <dgm:spPr/>
    </dgm:pt>
    <dgm:pt modelId="{73F1972B-BB27-4787-9FFD-C7D42DEBFD7F}" type="pres">
      <dgm:prSet presAssocID="{8EAF708D-0F8A-49FB-871B-70081377F50E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9CC87-2AE5-44D2-8B2F-594EA3367034}" type="pres">
      <dgm:prSet presAssocID="{8EAF708D-0F8A-49FB-871B-70081377F50E}" presName="circleA" presStyleLbl="node1" presStyleIdx="0" presStyleCnt="6"/>
      <dgm:spPr/>
    </dgm:pt>
    <dgm:pt modelId="{D0F60EF6-FF33-48E9-8432-54D99AB7D938}" type="pres">
      <dgm:prSet presAssocID="{8EAF708D-0F8A-49FB-871B-70081377F50E}" presName="spaceA" presStyleCnt="0"/>
      <dgm:spPr/>
    </dgm:pt>
    <dgm:pt modelId="{D7109367-C30F-4667-9902-8B31BA0EBE75}" type="pres">
      <dgm:prSet presAssocID="{F8893BAB-7699-4F62-93B0-A6F50B84D36D}" presName="space" presStyleCnt="0"/>
      <dgm:spPr/>
    </dgm:pt>
    <dgm:pt modelId="{F950641E-8A23-43D0-9318-78B8E02E38B2}" type="pres">
      <dgm:prSet presAssocID="{36B8FBE3-512A-4F4B-9770-FC36B064D297}" presName="compositeB" presStyleCnt="0"/>
      <dgm:spPr/>
    </dgm:pt>
    <dgm:pt modelId="{15C08820-50C9-4D00-8958-D5F5EDC7CBC8}" type="pres">
      <dgm:prSet presAssocID="{36B8FBE3-512A-4F4B-9770-FC36B064D297}" presName="textB" presStyleLbl="revTx" presStyleIdx="1" presStyleCnt="6" custLinFactNeighborX="-1377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1176-3CAB-4BF9-84B5-30CB52FF379A}" type="pres">
      <dgm:prSet presAssocID="{36B8FBE3-512A-4F4B-9770-FC36B064D297}" presName="circleB" presStyleLbl="node1" presStyleIdx="1" presStyleCnt="6"/>
      <dgm:spPr/>
    </dgm:pt>
    <dgm:pt modelId="{8D1C1FE4-5220-4B5B-B51A-44A174FAF4A3}" type="pres">
      <dgm:prSet presAssocID="{36B8FBE3-512A-4F4B-9770-FC36B064D297}" presName="spaceB" presStyleCnt="0"/>
      <dgm:spPr/>
    </dgm:pt>
    <dgm:pt modelId="{CD3128AA-C3CB-4219-B0D0-E3462B314093}" type="pres">
      <dgm:prSet presAssocID="{EAA16F69-51BA-465C-A0F3-E6ED515CBE7D}" presName="space" presStyleCnt="0"/>
      <dgm:spPr/>
    </dgm:pt>
    <dgm:pt modelId="{57069F9B-FF0F-4C3C-9C7D-2B43E7314AF3}" type="pres">
      <dgm:prSet presAssocID="{6AEEAB9D-94AE-48D2-BADD-281AF7BB1078}" presName="compositeA" presStyleCnt="0"/>
      <dgm:spPr/>
    </dgm:pt>
    <dgm:pt modelId="{EF8CED4E-283C-4755-89F1-9960B9F25856}" type="pres">
      <dgm:prSet presAssocID="{6AEEAB9D-94AE-48D2-BADD-281AF7BB1078}" presName="textA" presStyleLbl="revTx" presStyleIdx="2" presStyleCnt="6" custLinFactNeighborX="-12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03EF1-FFE2-4229-B9A4-6FA8382448F0}" type="pres">
      <dgm:prSet presAssocID="{6AEEAB9D-94AE-48D2-BADD-281AF7BB1078}" presName="circleA" presStyleLbl="node1" presStyleIdx="2" presStyleCnt="6"/>
      <dgm:spPr/>
    </dgm:pt>
    <dgm:pt modelId="{1DC5941C-1D70-4D3A-B866-5F0431A3E12B}" type="pres">
      <dgm:prSet presAssocID="{6AEEAB9D-94AE-48D2-BADD-281AF7BB1078}" presName="spaceA" presStyleCnt="0"/>
      <dgm:spPr/>
    </dgm:pt>
    <dgm:pt modelId="{109F12F1-B380-46FB-BBCB-BC3C67D0123C}" type="pres">
      <dgm:prSet presAssocID="{489C19D0-BE31-4295-B6B7-ED8A3824F1AA}" presName="space" presStyleCnt="0"/>
      <dgm:spPr/>
    </dgm:pt>
    <dgm:pt modelId="{F7A5C2CC-53AA-4A9D-85E0-5D7B36FF9E59}" type="pres">
      <dgm:prSet presAssocID="{000735FC-B9A6-46AE-A5CF-AB8488591D58}" presName="compositeB" presStyleCnt="0"/>
      <dgm:spPr/>
    </dgm:pt>
    <dgm:pt modelId="{7BC35998-64BF-45DD-9D0E-49D4E521E6B0}" type="pres">
      <dgm:prSet presAssocID="{000735FC-B9A6-46AE-A5CF-AB8488591D58}" presName="textB" presStyleLbl="revTx" presStyleIdx="3" presStyleCnt="6" custLinFactNeighborX="-22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D3B80-11CB-414D-BDBC-9FB452D31546}" type="pres">
      <dgm:prSet presAssocID="{000735FC-B9A6-46AE-A5CF-AB8488591D58}" presName="circleB" presStyleLbl="node1" presStyleIdx="3" presStyleCnt="6"/>
      <dgm:spPr/>
    </dgm:pt>
    <dgm:pt modelId="{E908D9C1-ABF3-4D70-822F-51EA2469A776}" type="pres">
      <dgm:prSet presAssocID="{000735FC-B9A6-46AE-A5CF-AB8488591D58}" presName="spaceB" presStyleCnt="0"/>
      <dgm:spPr/>
    </dgm:pt>
    <dgm:pt modelId="{A5B02E1D-231B-4701-9CF4-1A2B22DE56FB}" type="pres">
      <dgm:prSet presAssocID="{0F40F048-1388-4FCD-9903-B0FB800F0F8C}" presName="space" presStyleCnt="0"/>
      <dgm:spPr/>
    </dgm:pt>
    <dgm:pt modelId="{35E45BFD-7113-4CAD-AB8D-0C5D90B59360}" type="pres">
      <dgm:prSet presAssocID="{A797486C-9BC2-4AB7-87C3-6E123C2CA0BD}" presName="compositeA" presStyleCnt="0"/>
      <dgm:spPr/>
    </dgm:pt>
    <dgm:pt modelId="{B048E2F7-E724-4C32-B667-A2D121B49FA3}" type="pres">
      <dgm:prSet presAssocID="{A797486C-9BC2-4AB7-87C3-6E123C2CA0BD}" presName="textA" presStyleLbl="revTx" presStyleIdx="4" presStyleCnt="6" custLinFactNeighborX="-30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ED3E1-A176-43FD-A6DE-C114485C89A5}" type="pres">
      <dgm:prSet presAssocID="{A797486C-9BC2-4AB7-87C3-6E123C2CA0BD}" presName="circleA" presStyleLbl="node1" presStyleIdx="4" presStyleCnt="6"/>
      <dgm:spPr/>
    </dgm:pt>
    <dgm:pt modelId="{18E6E76C-83D2-4630-A794-0987BB8139F5}" type="pres">
      <dgm:prSet presAssocID="{A797486C-9BC2-4AB7-87C3-6E123C2CA0BD}" presName="spaceA" presStyleCnt="0"/>
      <dgm:spPr/>
    </dgm:pt>
    <dgm:pt modelId="{862DAC35-6597-4943-9698-CBC807853263}" type="pres">
      <dgm:prSet presAssocID="{8F66951D-7994-403A-949F-E6C225C8384C}" presName="space" presStyleCnt="0"/>
      <dgm:spPr/>
    </dgm:pt>
    <dgm:pt modelId="{C8D706C2-CFBE-4F4E-A99C-717BA45A0257}" type="pres">
      <dgm:prSet presAssocID="{060BDDEE-732C-4D56-8FB9-D0BFA78288E4}" presName="compositeB" presStyleCnt="0"/>
      <dgm:spPr/>
    </dgm:pt>
    <dgm:pt modelId="{2068FA50-4F3F-4067-830A-7EFE61EB6C68}" type="pres">
      <dgm:prSet presAssocID="{060BDDEE-732C-4D56-8FB9-D0BFA78288E4}" presName="textB" presStyleLbl="revTx" presStyleIdx="5" presStyleCnt="6" custLinFactNeighborX="-30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12FF9-5253-45D8-9958-55B7F589980E}" type="pres">
      <dgm:prSet presAssocID="{060BDDEE-732C-4D56-8FB9-D0BFA78288E4}" presName="circleB" presStyleLbl="node1" presStyleIdx="5" presStyleCnt="6"/>
      <dgm:spPr/>
    </dgm:pt>
    <dgm:pt modelId="{8E36D883-C15F-4E02-BB0B-FA9AB66A610F}" type="pres">
      <dgm:prSet presAssocID="{060BDDEE-732C-4D56-8FB9-D0BFA78288E4}" presName="spaceB" presStyleCnt="0"/>
      <dgm:spPr/>
    </dgm:pt>
  </dgm:ptLst>
  <dgm:cxnLst>
    <dgm:cxn modelId="{7F05A2D1-2DC5-4B92-B710-CC0B6AD9ACFC}" type="presOf" srcId="{000735FC-B9A6-46AE-A5CF-AB8488591D58}" destId="{7BC35998-64BF-45DD-9D0E-49D4E521E6B0}" srcOrd="0" destOrd="0" presId="urn:microsoft.com/office/officeart/2005/8/layout/hProcess11"/>
    <dgm:cxn modelId="{1F1B2B6C-9A4D-4925-8189-8E2975303631}" srcId="{33FE3D5D-A819-4C90-BADC-6495C469502A}" destId="{060BDDEE-732C-4D56-8FB9-D0BFA78288E4}" srcOrd="5" destOrd="0" parTransId="{A9D4F16D-B3A2-4273-A7EF-113B94B1E48E}" sibTransId="{856EE47C-DECD-4D00-83DC-EAB5BA71D981}"/>
    <dgm:cxn modelId="{491F755D-84A0-46BE-B4D2-13A6FD8B8821}" type="presOf" srcId="{060BDDEE-732C-4D56-8FB9-D0BFA78288E4}" destId="{2068FA50-4F3F-4067-830A-7EFE61EB6C68}" srcOrd="0" destOrd="0" presId="urn:microsoft.com/office/officeart/2005/8/layout/hProcess11"/>
    <dgm:cxn modelId="{925EF1E0-3585-4B66-8734-28CFFFF8F18B}" type="presOf" srcId="{36B8FBE3-512A-4F4B-9770-FC36B064D297}" destId="{15C08820-50C9-4D00-8958-D5F5EDC7CBC8}" srcOrd="0" destOrd="0" presId="urn:microsoft.com/office/officeart/2005/8/layout/hProcess11"/>
    <dgm:cxn modelId="{B9B52C42-EB17-4BD6-8C14-4E759A062034}" srcId="{33FE3D5D-A819-4C90-BADC-6495C469502A}" destId="{A797486C-9BC2-4AB7-87C3-6E123C2CA0BD}" srcOrd="4" destOrd="0" parTransId="{2ACE0756-AE10-41EA-986D-B170321DC468}" sibTransId="{8F66951D-7994-403A-949F-E6C225C8384C}"/>
    <dgm:cxn modelId="{B0D799CF-618F-4788-93FF-F30BEB989B55}" srcId="{33FE3D5D-A819-4C90-BADC-6495C469502A}" destId="{36B8FBE3-512A-4F4B-9770-FC36B064D297}" srcOrd="1" destOrd="0" parTransId="{8E0E4B21-E26E-4A91-8337-C180CF3D657A}" sibTransId="{EAA16F69-51BA-465C-A0F3-E6ED515CBE7D}"/>
    <dgm:cxn modelId="{CB583CB6-23F5-4F05-8FDD-A17E7B84F5A6}" type="presOf" srcId="{8EAF708D-0F8A-49FB-871B-70081377F50E}" destId="{73F1972B-BB27-4787-9FFD-C7D42DEBFD7F}" srcOrd="0" destOrd="0" presId="urn:microsoft.com/office/officeart/2005/8/layout/hProcess11"/>
    <dgm:cxn modelId="{E9B04EB0-8029-49C0-964A-584BCC9B95DA}" srcId="{33FE3D5D-A819-4C90-BADC-6495C469502A}" destId="{000735FC-B9A6-46AE-A5CF-AB8488591D58}" srcOrd="3" destOrd="0" parTransId="{35B720D0-5D97-47AC-857D-49CCF036ED6E}" sibTransId="{0F40F048-1388-4FCD-9903-B0FB800F0F8C}"/>
    <dgm:cxn modelId="{E582D96E-0182-4F35-A10E-6DC07F264B3B}" type="presOf" srcId="{A797486C-9BC2-4AB7-87C3-6E123C2CA0BD}" destId="{B048E2F7-E724-4C32-B667-A2D121B49FA3}" srcOrd="0" destOrd="0" presId="urn:microsoft.com/office/officeart/2005/8/layout/hProcess11"/>
    <dgm:cxn modelId="{73C58E19-C34A-4371-A970-47A991D495F8}" srcId="{33FE3D5D-A819-4C90-BADC-6495C469502A}" destId="{6AEEAB9D-94AE-48D2-BADD-281AF7BB1078}" srcOrd="2" destOrd="0" parTransId="{663E61AB-587D-42BB-89EE-CD80C292CBE2}" sibTransId="{489C19D0-BE31-4295-B6B7-ED8A3824F1AA}"/>
    <dgm:cxn modelId="{6035D00D-99F2-476F-91E5-E4F9E2985E11}" srcId="{33FE3D5D-A819-4C90-BADC-6495C469502A}" destId="{8EAF708D-0F8A-49FB-871B-70081377F50E}" srcOrd="0" destOrd="0" parTransId="{0361F8D8-B8DF-450B-8756-58F379120A31}" sibTransId="{F8893BAB-7699-4F62-93B0-A6F50B84D36D}"/>
    <dgm:cxn modelId="{8B3A435A-12EE-425A-A747-93B09EDA374E}" type="presOf" srcId="{6AEEAB9D-94AE-48D2-BADD-281AF7BB1078}" destId="{EF8CED4E-283C-4755-89F1-9960B9F25856}" srcOrd="0" destOrd="0" presId="urn:microsoft.com/office/officeart/2005/8/layout/hProcess11"/>
    <dgm:cxn modelId="{2C9659C0-5B65-471E-B62F-E9749CE47829}" type="presOf" srcId="{33FE3D5D-A819-4C90-BADC-6495C469502A}" destId="{A9733BC1-6A22-41BF-9C3D-8488230F1C8F}" srcOrd="0" destOrd="0" presId="urn:microsoft.com/office/officeart/2005/8/layout/hProcess11"/>
    <dgm:cxn modelId="{B710D942-B52A-415E-8053-F9411EAA7F59}" type="presParOf" srcId="{A9733BC1-6A22-41BF-9C3D-8488230F1C8F}" destId="{3FB2F335-0D7F-4563-A19A-6C670FEE407A}" srcOrd="0" destOrd="0" presId="urn:microsoft.com/office/officeart/2005/8/layout/hProcess11"/>
    <dgm:cxn modelId="{BA496D2C-5FAF-417E-875E-182020F92023}" type="presParOf" srcId="{A9733BC1-6A22-41BF-9C3D-8488230F1C8F}" destId="{3D394C78-3C66-4A76-A91C-02E8532A9CCC}" srcOrd="1" destOrd="0" presId="urn:microsoft.com/office/officeart/2005/8/layout/hProcess11"/>
    <dgm:cxn modelId="{0D63E1A4-1749-445B-A1F5-16D87D1E4387}" type="presParOf" srcId="{3D394C78-3C66-4A76-A91C-02E8532A9CCC}" destId="{1F2C5535-18F2-4F43-A9BB-F9282B2031A2}" srcOrd="0" destOrd="0" presId="urn:microsoft.com/office/officeart/2005/8/layout/hProcess11"/>
    <dgm:cxn modelId="{3D867F5C-267A-4E1C-BF64-D4D39F594916}" type="presParOf" srcId="{1F2C5535-18F2-4F43-A9BB-F9282B2031A2}" destId="{73F1972B-BB27-4787-9FFD-C7D42DEBFD7F}" srcOrd="0" destOrd="0" presId="urn:microsoft.com/office/officeart/2005/8/layout/hProcess11"/>
    <dgm:cxn modelId="{7E446100-AF65-4829-A663-61462A131F6C}" type="presParOf" srcId="{1F2C5535-18F2-4F43-A9BB-F9282B2031A2}" destId="{5A69CC87-2AE5-44D2-8B2F-594EA3367034}" srcOrd="1" destOrd="0" presId="urn:microsoft.com/office/officeart/2005/8/layout/hProcess11"/>
    <dgm:cxn modelId="{0770549C-AE98-42C0-9E22-E889533B7DC5}" type="presParOf" srcId="{1F2C5535-18F2-4F43-A9BB-F9282B2031A2}" destId="{D0F60EF6-FF33-48E9-8432-54D99AB7D938}" srcOrd="2" destOrd="0" presId="urn:microsoft.com/office/officeart/2005/8/layout/hProcess11"/>
    <dgm:cxn modelId="{DF6AD94E-ABC8-428B-8F31-5A68B3C6EC30}" type="presParOf" srcId="{3D394C78-3C66-4A76-A91C-02E8532A9CCC}" destId="{D7109367-C30F-4667-9902-8B31BA0EBE75}" srcOrd="1" destOrd="0" presId="urn:microsoft.com/office/officeart/2005/8/layout/hProcess11"/>
    <dgm:cxn modelId="{9DA27759-1252-4949-9C5C-B747BF74B484}" type="presParOf" srcId="{3D394C78-3C66-4A76-A91C-02E8532A9CCC}" destId="{F950641E-8A23-43D0-9318-78B8E02E38B2}" srcOrd="2" destOrd="0" presId="urn:microsoft.com/office/officeart/2005/8/layout/hProcess11"/>
    <dgm:cxn modelId="{50CD1A52-5B64-4384-BF73-82A687A7078D}" type="presParOf" srcId="{F950641E-8A23-43D0-9318-78B8E02E38B2}" destId="{15C08820-50C9-4D00-8958-D5F5EDC7CBC8}" srcOrd="0" destOrd="0" presId="urn:microsoft.com/office/officeart/2005/8/layout/hProcess11"/>
    <dgm:cxn modelId="{42A05319-012C-444C-9CF1-FF2E3E3FD72D}" type="presParOf" srcId="{F950641E-8A23-43D0-9318-78B8E02E38B2}" destId="{D7501176-3CAB-4BF9-84B5-30CB52FF379A}" srcOrd="1" destOrd="0" presId="urn:microsoft.com/office/officeart/2005/8/layout/hProcess11"/>
    <dgm:cxn modelId="{BDA10E87-91B9-4676-B1BB-9087D52C16DF}" type="presParOf" srcId="{F950641E-8A23-43D0-9318-78B8E02E38B2}" destId="{8D1C1FE4-5220-4B5B-B51A-44A174FAF4A3}" srcOrd="2" destOrd="0" presId="urn:microsoft.com/office/officeart/2005/8/layout/hProcess11"/>
    <dgm:cxn modelId="{599CE883-272D-4394-8B4B-A5A54672F29C}" type="presParOf" srcId="{3D394C78-3C66-4A76-A91C-02E8532A9CCC}" destId="{CD3128AA-C3CB-4219-B0D0-E3462B314093}" srcOrd="3" destOrd="0" presId="urn:microsoft.com/office/officeart/2005/8/layout/hProcess11"/>
    <dgm:cxn modelId="{753F4468-0091-478E-9B3B-AE39974E79C2}" type="presParOf" srcId="{3D394C78-3C66-4A76-A91C-02E8532A9CCC}" destId="{57069F9B-FF0F-4C3C-9C7D-2B43E7314AF3}" srcOrd="4" destOrd="0" presId="urn:microsoft.com/office/officeart/2005/8/layout/hProcess11"/>
    <dgm:cxn modelId="{8A7A47A4-10BF-4E64-BCF3-83F3F96B9F9C}" type="presParOf" srcId="{57069F9B-FF0F-4C3C-9C7D-2B43E7314AF3}" destId="{EF8CED4E-283C-4755-89F1-9960B9F25856}" srcOrd="0" destOrd="0" presId="urn:microsoft.com/office/officeart/2005/8/layout/hProcess11"/>
    <dgm:cxn modelId="{20011697-BD13-424B-9FA7-CA1AE9522E7A}" type="presParOf" srcId="{57069F9B-FF0F-4C3C-9C7D-2B43E7314AF3}" destId="{17703EF1-FFE2-4229-B9A4-6FA8382448F0}" srcOrd="1" destOrd="0" presId="urn:microsoft.com/office/officeart/2005/8/layout/hProcess11"/>
    <dgm:cxn modelId="{89A28E10-423A-42F3-AEB9-1C2F50A23E44}" type="presParOf" srcId="{57069F9B-FF0F-4C3C-9C7D-2B43E7314AF3}" destId="{1DC5941C-1D70-4D3A-B866-5F0431A3E12B}" srcOrd="2" destOrd="0" presId="urn:microsoft.com/office/officeart/2005/8/layout/hProcess11"/>
    <dgm:cxn modelId="{132FC129-6C7D-46B6-8CDF-85B5BE6C9CB4}" type="presParOf" srcId="{3D394C78-3C66-4A76-A91C-02E8532A9CCC}" destId="{109F12F1-B380-46FB-BBCB-BC3C67D0123C}" srcOrd="5" destOrd="0" presId="urn:microsoft.com/office/officeart/2005/8/layout/hProcess11"/>
    <dgm:cxn modelId="{958A77DC-37AC-45AD-B97E-648B868863C5}" type="presParOf" srcId="{3D394C78-3C66-4A76-A91C-02E8532A9CCC}" destId="{F7A5C2CC-53AA-4A9D-85E0-5D7B36FF9E59}" srcOrd="6" destOrd="0" presId="urn:microsoft.com/office/officeart/2005/8/layout/hProcess11"/>
    <dgm:cxn modelId="{CB3DED7A-FAB4-474B-8822-045A3E3337E7}" type="presParOf" srcId="{F7A5C2CC-53AA-4A9D-85E0-5D7B36FF9E59}" destId="{7BC35998-64BF-45DD-9D0E-49D4E521E6B0}" srcOrd="0" destOrd="0" presId="urn:microsoft.com/office/officeart/2005/8/layout/hProcess11"/>
    <dgm:cxn modelId="{EBE9C2F7-FE51-471C-A417-9CB06ADA775E}" type="presParOf" srcId="{F7A5C2CC-53AA-4A9D-85E0-5D7B36FF9E59}" destId="{299D3B80-11CB-414D-BDBC-9FB452D31546}" srcOrd="1" destOrd="0" presId="urn:microsoft.com/office/officeart/2005/8/layout/hProcess11"/>
    <dgm:cxn modelId="{4DC5BBAB-7EB6-443A-AE51-FB09DFCE11C6}" type="presParOf" srcId="{F7A5C2CC-53AA-4A9D-85E0-5D7B36FF9E59}" destId="{E908D9C1-ABF3-4D70-822F-51EA2469A776}" srcOrd="2" destOrd="0" presId="urn:microsoft.com/office/officeart/2005/8/layout/hProcess11"/>
    <dgm:cxn modelId="{1286C340-6D02-4601-AD5D-C7C02E66EC10}" type="presParOf" srcId="{3D394C78-3C66-4A76-A91C-02E8532A9CCC}" destId="{A5B02E1D-231B-4701-9CF4-1A2B22DE56FB}" srcOrd="7" destOrd="0" presId="urn:microsoft.com/office/officeart/2005/8/layout/hProcess11"/>
    <dgm:cxn modelId="{752A1528-7B77-41FF-9B34-FE7558825ECB}" type="presParOf" srcId="{3D394C78-3C66-4A76-A91C-02E8532A9CCC}" destId="{35E45BFD-7113-4CAD-AB8D-0C5D90B59360}" srcOrd="8" destOrd="0" presId="urn:microsoft.com/office/officeart/2005/8/layout/hProcess11"/>
    <dgm:cxn modelId="{A7DEBD1F-6DC3-43DD-AE2B-91DC11A7A125}" type="presParOf" srcId="{35E45BFD-7113-4CAD-AB8D-0C5D90B59360}" destId="{B048E2F7-E724-4C32-B667-A2D121B49FA3}" srcOrd="0" destOrd="0" presId="urn:microsoft.com/office/officeart/2005/8/layout/hProcess11"/>
    <dgm:cxn modelId="{7A824D79-ED0F-42AF-B279-BDC6F0BA9AD3}" type="presParOf" srcId="{35E45BFD-7113-4CAD-AB8D-0C5D90B59360}" destId="{B37ED3E1-A176-43FD-A6DE-C114485C89A5}" srcOrd="1" destOrd="0" presId="urn:microsoft.com/office/officeart/2005/8/layout/hProcess11"/>
    <dgm:cxn modelId="{BEF6A26F-E777-42FD-A83F-49CE2F56E835}" type="presParOf" srcId="{35E45BFD-7113-4CAD-AB8D-0C5D90B59360}" destId="{18E6E76C-83D2-4630-A794-0987BB8139F5}" srcOrd="2" destOrd="0" presId="urn:microsoft.com/office/officeart/2005/8/layout/hProcess11"/>
    <dgm:cxn modelId="{2053347D-BCB1-4F79-97CF-77B70A85326E}" type="presParOf" srcId="{3D394C78-3C66-4A76-A91C-02E8532A9CCC}" destId="{862DAC35-6597-4943-9698-CBC807853263}" srcOrd="9" destOrd="0" presId="urn:microsoft.com/office/officeart/2005/8/layout/hProcess11"/>
    <dgm:cxn modelId="{0EA06BBF-FC3C-4B2D-A8BB-51D27969D7E9}" type="presParOf" srcId="{3D394C78-3C66-4A76-A91C-02E8532A9CCC}" destId="{C8D706C2-CFBE-4F4E-A99C-717BA45A0257}" srcOrd="10" destOrd="0" presId="urn:microsoft.com/office/officeart/2005/8/layout/hProcess11"/>
    <dgm:cxn modelId="{FA80C6B0-A4C1-42A8-B557-567C51328468}" type="presParOf" srcId="{C8D706C2-CFBE-4F4E-A99C-717BA45A0257}" destId="{2068FA50-4F3F-4067-830A-7EFE61EB6C68}" srcOrd="0" destOrd="0" presId="urn:microsoft.com/office/officeart/2005/8/layout/hProcess11"/>
    <dgm:cxn modelId="{CB66318D-9BBC-4C17-BAB5-44D374B3B8C1}" type="presParOf" srcId="{C8D706C2-CFBE-4F4E-A99C-717BA45A0257}" destId="{1A912FF9-5253-45D8-9958-55B7F589980E}" srcOrd="1" destOrd="0" presId="urn:microsoft.com/office/officeart/2005/8/layout/hProcess11"/>
    <dgm:cxn modelId="{232E176E-73C0-429F-8B4F-0CE8247A23C6}" type="presParOf" srcId="{C8D706C2-CFBE-4F4E-A99C-717BA45A0257}" destId="{8E36D883-C15F-4E02-BB0B-FA9AB66A61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62CA89-E34F-4218-80D4-CD663C42930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5B983B-53A6-4FD4-9F34-731DCA99B835}">
      <dgm:prSet phldrT="[Text]"/>
      <dgm:spPr/>
      <dgm:t>
        <a:bodyPr/>
        <a:lstStyle/>
        <a:p>
          <a:r>
            <a:rPr lang="en-US" dirty="0"/>
            <a:t>Faster Settlement</a:t>
          </a:r>
        </a:p>
      </dgm:t>
    </dgm:pt>
    <dgm:pt modelId="{C23F6014-0704-4310-A305-48C89C871731}" type="parTrans" cxnId="{EB4C7441-01DF-4226-857D-D8FB4C5C4A43}">
      <dgm:prSet/>
      <dgm:spPr/>
      <dgm:t>
        <a:bodyPr/>
        <a:lstStyle/>
        <a:p>
          <a:endParaRPr lang="en-US"/>
        </a:p>
      </dgm:t>
    </dgm:pt>
    <dgm:pt modelId="{4F54C513-2AF8-47AC-B084-A6307D68EE70}" type="sibTrans" cxnId="{EB4C7441-01DF-4226-857D-D8FB4C5C4A43}">
      <dgm:prSet/>
      <dgm:spPr/>
      <dgm:t>
        <a:bodyPr/>
        <a:lstStyle/>
        <a:p>
          <a:endParaRPr lang="en-US"/>
        </a:p>
      </dgm:t>
    </dgm:pt>
    <dgm:pt modelId="{DC738979-66FC-4A79-B47B-1F7C3973E85A}">
      <dgm:prSet phldrT="[Text]"/>
      <dgm:spPr/>
      <dgm:t>
        <a:bodyPr/>
        <a:lstStyle/>
        <a:p>
          <a:r>
            <a:rPr lang="en-US" dirty="0"/>
            <a:t>Reduced Fraud</a:t>
          </a:r>
        </a:p>
      </dgm:t>
    </dgm:pt>
    <dgm:pt modelId="{A045FFC8-B0C6-48CC-961A-4DB39A789241}" type="parTrans" cxnId="{4C35D353-33E3-41DE-B253-BBC1C891EF2D}">
      <dgm:prSet/>
      <dgm:spPr/>
      <dgm:t>
        <a:bodyPr/>
        <a:lstStyle/>
        <a:p>
          <a:endParaRPr lang="en-US"/>
        </a:p>
      </dgm:t>
    </dgm:pt>
    <dgm:pt modelId="{C06159C2-5B57-4654-8B64-DB7A2A75F4ED}" type="sibTrans" cxnId="{4C35D353-33E3-41DE-B253-BBC1C891EF2D}">
      <dgm:prSet/>
      <dgm:spPr/>
      <dgm:t>
        <a:bodyPr/>
        <a:lstStyle/>
        <a:p>
          <a:endParaRPr lang="en-US"/>
        </a:p>
      </dgm:t>
    </dgm:pt>
    <dgm:pt modelId="{0FE1C761-01EA-4654-AB69-212AD2CD2AB7}">
      <dgm:prSet phldrT="[Text]"/>
      <dgm:spPr/>
      <dgm:t>
        <a:bodyPr/>
        <a:lstStyle/>
        <a:p>
          <a:r>
            <a:rPr lang="en-US" dirty="0"/>
            <a:t>Cost  Savings</a:t>
          </a:r>
        </a:p>
      </dgm:t>
    </dgm:pt>
    <dgm:pt modelId="{F8E30021-4541-4FEC-8DC1-B8DD71FBC57A}" type="parTrans" cxnId="{95E14BA7-6570-4657-9D22-FCC70A676ABB}">
      <dgm:prSet/>
      <dgm:spPr/>
      <dgm:t>
        <a:bodyPr/>
        <a:lstStyle/>
        <a:p>
          <a:endParaRPr lang="en-US"/>
        </a:p>
      </dgm:t>
    </dgm:pt>
    <dgm:pt modelId="{42A7A1F5-2CB7-4C56-85E2-F611DF69F332}" type="sibTrans" cxnId="{95E14BA7-6570-4657-9D22-FCC70A676ABB}">
      <dgm:prSet/>
      <dgm:spPr/>
      <dgm:t>
        <a:bodyPr/>
        <a:lstStyle/>
        <a:p>
          <a:endParaRPr lang="en-US"/>
        </a:p>
      </dgm:t>
    </dgm:pt>
    <dgm:pt modelId="{F39950A3-297B-42C3-B5D8-842D9BFDAD02}">
      <dgm:prSet phldrT="[Text]"/>
      <dgm:spPr/>
      <dgm:t>
        <a:bodyPr/>
        <a:lstStyle/>
        <a:p>
          <a:r>
            <a:rPr lang="en-US" dirty="0"/>
            <a:t>Greater Automation</a:t>
          </a:r>
        </a:p>
      </dgm:t>
    </dgm:pt>
    <dgm:pt modelId="{1E064D3C-5983-444A-AAF9-C28399885150}" type="parTrans" cxnId="{DAE05085-1712-4244-B793-113AA92D5F7A}">
      <dgm:prSet/>
      <dgm:spPr/>
      <dgm:t>
        <a:bodyPr/>
        <a:lstStyle/>
        <a:p>
          <a:endParaRPr lang="en-US"/>
        </a:p>
      </dgm:t>
    </dgm:pt>
    <dgm:pt modelId="{627B9DC3-D1A8-4D41-B603-CD87CF6F7D0B}" type="sibTrans" cxnId="{DAE05085-1712-4244-B793-113AA92D5F7A}">
      <dgm:prSet/>
      <dgm:spPr/>
      <dgm:t>
        <a:bodyPr/>
        <a:lstStyle/>
        <a:p>
          <a:endParaRPr lang="en-US"/>
        </a:p>
      </dgm:t>
    </dgm:pt>
    <dgm:pt modelId="{1982D685-BBE0-4596-9EAE-160B334D14BD}">
      <dgm:prSet phldrT="[Text]"/>
      <dgm:spPr/>
      <dgm:t>
        <a:bodyPr/>
        <a:lstStyle/>
        <a:p>
          <a:r>
            <a:rPr lang="en-US" dirty="0"/>
            <a:t>Fewer Disputes</a:t>
          </a:r>
        </a:p>
      </dgm:t>
    </dgm:pt>
    <dgm:pt modelId="{7EA61B12-848C-426B-B7D6-0911CC38BC72}" type="parTrans" cxnId="{8AFF3BD1-9480-46A0-ABB1-2BC51AD9F99A}">
      <dgm:prSet/>
      <dgm:spPr/>
      <dgm:t>
        <a:bodyPr/>
        <a:lstStyle/>
        <a:p>
          <a:endParaRPr lang="en-US"/>
        </a:p>
      </dgm:t>
    </dgm:pt>
    <dgm:pt modelId="{9C81B18B-EDC9-4D23-A344-A6BC88EAB774}" type="sibTrans" cxnId="{8AFF3BD1-9480-46A0-ABB1-2BC51AD9F99A}">
      <dgm:prSet/>
      <dgm:spPr/>
      <dgm:t>
        <a:bodyPr/>
        <a:lstStyle/>
        <a:p>
          <a:endParaRPr lang="en-US"/>
        </a:p>
      </dgm:t>
    </dgm:pt>
    <dgm:pt modelId="{073BB133-79A4-4B17-8539-14839E8E4B56}" type="pres">
      <dgm:prSet presAssocID="{1362CA89-E34F-4218-80D4-CD663C4293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A41700-FDAB-4366-B9BB-C32F26CECDFB}" type="pres">
      <dgm:prSet presAssocID="{F39950A3-297B-42C3-B5D8-842D9BFDAD02}" presName="composite" presStyleCnt="0"/>
      <dgm:spPr/>
    </dgm:pt>
    <dgm:pt modelId="{5A8B039C-50C6-4348-BEE2-71CB2A47E688}" type="pres">
      <dgm:prSet presAssocID="{F39950A3-297B-42C3-B5D8-842D9BFDAD02}" presName="LShape" presStyleLbl="alignNode1" presStyleIdx="0" presStyleCnt="9"/>
      <dgm:spPr/>
    </dgm:pt>
    <dgm:pt modelId="{2DD60E4A-6C47-4236-ACC6-7B1B3D57E3E1}" type="pres">
      <dgm:prSet presAssocID="{F39950A3-297B-42C3-B5D8-842D9BFDAD0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192A3-2DB8-48DB-BB3A-579DE178CCEE}" type="pres">
      <dgm:prSet presAssocID="{F39950A3-297B-42C3-B5D8-842D9BFDAD02}" presName="Triangle" presStyleLbl="alignNode1" presStyleIdx="1" presStyleCnt="9"/>
      <dgm:spPr/>
    </dgm:pt>
    <dgm:pt modelId="{47734CF8-DC64-4271-B799-7CBC8363AA2C}" type="pres">
      <dgm:prSet presAssocID="{627B9DC3-D1A8-4D41-B603-CD87CF6F7D0B}" presName="sibTrans" presStyleCnt="0"/>
      <dgm:spPr/>
    </dgm:pt>
    <dgm:pt modelId="{141B3789-7477-47D4-AD82-17D6CBD142BF}" type="pres">
      <dgm:prSet presAssocID="{627B9DC3-D1A8-4D41-B603-CD87CF6F7D0B}" presName="space" presStyleCnt="0"/>
      <dgm:spPr/>
    </dgm:pt>
    <dgm:pt modelId="{576C137F-0E07-4305-9061-16488DA53998}" type="pres">
      <dgm:prSet presAssocID="{1982D685-BBE0-4596-9EAE-160B334D14BD}" presName="composite" presStyleCnt="0"/>
      <dgm:spPr/>
    </dgm:pt>
    <dgm:pt modelId="{538974FD-3731-4EB8-B562-9D19CD12D352}" type="pres">
      <dgm:prSet presAssocID="{1982D685-BBE0-4596-9EAE-160B334D14BD}" presName="LShape" presStyleLbl="alignNode1" presStyleIdx="2" presStyleCnt="9"/>
      <dgm:spPr/>
    </dgm:pt>
    <dgm:pt modelId="{9AE670BB-CF70-43AB-B67E-571658AF38B3}" type="pres">
      <dgm:prSet presAssocID="{1982D685-BBE0-4596-9EAE-160B334D14B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852F-4B10-4F83-8054-F70B350C7883}" type="pres">
      <dgm:prSet presAssocID="{1982D685-BBE0-4596-9EAE-160B334D14BD}" presName="Triangle" presStyleLbl="alignNode1" presStyleIdx="3" presStyleCnt="9"/>
      <dgm:spPr/>
    </dgm:pt>
    <dgm:pt modelId="{90117A20-5192-4E91-8CAB-95987ADC1D54}" type="pres">
      <dgm:prSet presAssocID="{9C81B18B-EDC9-4D23-A344-A6BC88EAB774}" presName="sibTrans" presStyleCnt="0"/>
      <dgm:spPr/>
    </dgm:pt>
    <dgm:pt modelId="{359396AA-4CBD-41B0-93AA-CF7A538EA68A}" type="pres">
      <dgm:prSet presAssocID="{9C81B18B-EDC9-4D23-A344-A6BC88EAB774}" presName="space" presStyleCnt="0"/>
      <dgm:spPr/>
    </dgm:pt>
    <dgm:pt modelId="{A0CD131C-57D9-4E95-AC4F-F272A7706201}" type="pres">
      <dgm:prSet presAssocID="{DA5B983B-53A6-4FD4-9F34-731DCA99B835}" presName="composite" presStyleCnt="0"/>
      <dgm:spPr/>
    </dgm:pt>
    <dgm:pt modelId="{59044319-AFD3-4A78-B233-278721F868FF}" type="pres">
      <dgm:prSet presAssocID="{DA5B983B-53A6-4FD4-9F34-731DCA99B835}" presName="LShape" presStyleLbl="alignNode1" presStyleIdx="4" presStyleCnt="9"/>
      <dgm:spPr/>
    </dgm:pt>
    <dgm:pt modelId="{29EB0147-3ED4-4D31-88FE-31AADCB9806C}" type="pres">
      <dgm:prSet presAssocID="{DA5B983B-53A6-4FD4-9F34-731DCA99B83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2B126-D2C7-44BC-939A-DCBBDA64DFAE}" type="pres">
      <dgm:prSet presAssocID="{DA5B983B-53A6-4FD4-9F34-731DCA99B835}" presName="Triangle" presStyleLbl="alignNode1" presStyleIdx="5" presStyleCnt="9"/>
      <dgm:spPr/>
    </dgm:pt>
    <dgm:pt modelId="{49DDA2EC-05C5-4245-B644-CF71EDB2DEC3}" type="pres">
      <dgm:prSet presAssocID="{4F54C513-2AF8-47AC-B084-A6307D68EE70}" presName="sibTrans" presStyleCnt="0"/>
      <dgm:spPr/>
    </dgm:pt>
    <dgm:pt modelId="{8F11B0C7-D05C-4515-AED1-6EE7B54EF291}" type="pres">
      <dgm:prSet presAssocID="{4F54C513-2AF8-47AC-B084-A6307D68EE70}" presName="space" presStyleCnt="0"/>
      <dgm:spPr/>
    </dgm:pt>
    <dgm:pt modelId="{61C61F34-FD94-42BE-81A8-29ADFDA1AC63}" type="pres">
      <dgm:prSet presAssocID="{DC738979-66FC-4A79-B47B-1F7C3973E85A}" presName="composite" presStyleCnt="0"/>
      <dgm:spPr/>
    </dgm:pt>
    <dgm:pt modelId="{7DE2265D-1BA2-4AEA-9B57-7EC605DCC5BB}" type="pres">
      <dgm:prSet presAssocID="{DC738979-66FC-4A79-B47B-1F7C3973E85A}" presName="LShape" presStyleLbl="alignNode1" presStyleIdx="6" presStyleCnt="9"/>
      <dgm:spPr/>
    </dgm:pt>
    <dgm:pt modelId="{DC63FFB3-1F61-42CF-995E-3412CA4810B1}" type="pres">
      <dgm:prSet presAssocID="{DC738979-66FC-4A79-B47B-1F7C3973E85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C75A0-0F56-43DC-A84E-7868A0C53870}" type="pres">
      <dgm:prSet presAssocID="{DC738979-66FC-4A79-B47B-1F7C3973E85A}" presName="Triangle" presStyleLbl="alignNode1" presStyleIdx="7" presStyleCnt="9"/>
      <dgm:spPr/>
    </dgm:pt>
    <dgm:pt modelId="{32CC330B-A6BA-4335-9824-D8BA889C9A53}" type="pres">
      <dgm:prSet presAssocID="{C06159C2-5B57-4654-8B64-DB7A2A75F4ED}" presName="sibTrans" presStyleCnt="0"/>
      <dgm:spPr/>
    </dgm:pt>
    <dgm:pt modelId="{8146BF7E-8CDB-42E9-BEC5-084B64AA7194}" type="pres">
      <dgm:prSet presAssocID="{C06159C2-5B57-4654-8B64-DB7A2A75F4ED}" presName="space" presStyleCnt="0"/>
      <dgm:spPr/>
    </dgm:pt>
    <dgm:pt modelId="{92791763-8D92-4462-8DDB-8FF70ECA2205}" type="pres">
      <dgm:prSet presAssocID="{0FE1C761-01EA-4654-AB69-212AD2CD2AB7}" presName="composite" presStyleCnt="0"/>
      <dgm:spPr/>
    </dgm:pt>
    <dgm:pt modelId="{FBBF53D9-9BEA-468D-A6C3-E74FFC01F628}" type="pres">
      <dgm:prSet presAssocID="{0FE1C761-01EA-4654-AB69-212AD2CD2AB7}" presName="LShape" presStyleLbl="alignNode1" presStyleIdx="8" presStyleCnt="9"/>
      <dgm:spPr/>
    </dgm:pt>
    <dgm:pt modelId="{BE0D580B-7BC5-4D59-A6E0-5C7453F7C711}" type="pres">
      <dgm:prSet presAssocID="{0FE1C761-01EA-4654-AB69-212AD2CD2AB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0506A-68AA-4492-89DD-D98CDBE1520A}" type="presOf" srcId="{DC738979-66FC-4A79-B47B-1F7C3973E85A}" destId="{DC63FFB3-1F61-42CF-995E-3412CA4810B1}" srcOrd="0" destOrd="0" presId="urn:microsoft.com/office/officeart/2009/3/layout/StepUpProcess"/>
    <dgm:cxn modelId="{8AFF3BD1-9480-46A0-ABB1-2BC51AD9F99A}" srcId="{1362CA89-E34F-4218-80D4-CD663C429306}" destId="{1982D685-BBE0-4596-9EAE-160B334D14BD}" srcOrd="1" destOrd="0" parTransId="{7EA61B12-848C-426B-B7D6-0911CC38BC72}" sibTransId="{9C81B18B-EDC9-4D23-A344-A6BC88EAB774}"/>
    <dgm:cxn modelId="{B6DBF17F-EE3A-4F89-B8FF-D9ABB1EF028B}" type="presOf" srcId="{1362CA89-E34F-4218-80D4-CD663C429306}" destId="{073BB133-79A4-4B17-8539-14839E8E4B56}" srcOrd="0" destOrd="0" presId="urn:microsoft.com/office/officeart/2009/3/layout/StepUpProcess"/>
    <dgm:cxn modelId="{38A9FCFD-6648-47A5-A770-636462748F1C}" type="presOf" srcId="{DA5B983B-53A6-4FD4-9F34-731DCA99B835}" destId="{29EB0147-3ED4-4D31-88FE-31AADCB9806C}" srcOrd="0" destOrd="0" presId="urn:microsoft.com/office/officeart/2009/3/layout/StepUpProcess"/>
    <dgm:cxn modelId="{EB4C7441-01DF-4226-857D-D8FB4C5C4A43}" srcId="{1362CA89-E34F-4218-80D4-CD663C429306}" destId="{DA5B983B-53A6-4FD4-9F34-731DCA99B835}" srcOrd="2" destOrd="0" parTransId="{C23F6014-0704-4310-A305-48C89C871731}" sibTransId="{4F54C513-2AF8-47AC-B084-A6307D68EE70}"/>
    <dgm:cxn modelId="{120106AD-E6E5-4310-9EA1-E2D15E205DF0}" type="presOf" srcId="{F39950A3-297B-42C3-B5D8-842D9BFDAD02}" destId="{2DD60E4A-6C47-4236-ACC6-7B1B3D57E3E1}" srcOrd="0" destOrd="0" presId="urn:microsoft.com/office/officeart/2009/3/layout/StepUpProcess"/>
    <dgm:cxn modelId="{1656F254-3099-4434-8E00-7254AC91D854}" type="presOf" srcId="{1982D685-BBE0-4596-9EAE-160B334D14BD}" destId="{9AE670BB-CF70-43AB-B67E-571658AF38B3}" srcOrd="0" destOrd="0" presId="urn:microsoft.com/office/officeart/2009/3/layout/StepUpProcess"/>
    <dgm:cxn modelId="{95E14BA7-6570-4657-9D22-FCC70A676ABB}" srcId="{1362CA89-E34F-4218-80D4-CD663C429306}" destId="{0FE1C761-01EA-4654-AB69-212AD2CD2AB7}" srcOrd="4" destOrd="0" parTransId="{F8E30021-4541-4FEC-8DC1-B8DD71FBC57A}" sibTransId="{42A7A1F5-2CB7-4C56-85E2-F611DF69F332}"/>
    <dgm:cxn modelId="{DAE05085-1712-4244-B793-113AA92D5F7A}" srcId="{1362CA89-E34F-4218-80D4-CD663C429306}" destId="{F39950A3-297B-42C3-B5D8-842D9BFDAD02}" srcOrd="0" destOrd="0" parTransId="{1E064D3C-5983-444A-AAF9-C28399885150}" sibTransId="{627B9DC3-D1A8-4D41-B603-CD87CF6F7D0B}"/>
    <dgm:cxn modelId="{0861BA81-1D05-4EFE-847C-EC7E43D35FD9}" type="presOf" srcId="{0FE1C761-01EA-4654-AB69-212AD2CD2AB7}" destId="{BE0D580B-7BC5-4D59-A6E0-5C7453F7C711}" srcOrd="0" destOrd="0" presId="urn:microsoft.com/office/officeart/2009/3/layout/StepUpProcess"/>
    <dgm:cxn modelId="{4C35D353-33E3-41DE-B253-BBC1C891EF2D}" srcId="{1362CA89-E34F-4218-80D4-CD663C429306}" destId="{DC738979-66FC-4A79-B47B-1F7C3973E85A}" srcOrd="3" destOrd="0" parTransId="{A045FFC8-B0C6-48CC-961A-4DB39A789241}" sibTransId="{C06159C2-5B57-4654-8B64-DB7A2A75F4ED}"/>
    <dgm:cxn modelId="{C93ACFAF-6C24-48F8-B857-812E6BD72CCC}" type="presParOf" srcId="{073BB133-79A4-4B17-8539-14839E8E4B56}" destId="{21A41700-FDAB-4366-B9BB-C32F26CECDFB}" srcOrd="0" destOrd="0" presId="urn:microsoft.com/office/officeart/2009/3/layout/StepUpProcess"/>
    <dgm:cxn modelId="{3015AAB3-58A9-47FA-AD8D-5D61E1E2918D}" type="presParOf" srcId="{21A41700-FDAB-4366-B9BB-C32F26CECDFB}" destId="{5A8B039C-50C6-4348-BEE2-71CB2A47E688}" srcOrd="0" destOrd="0" presId="urn:microsoft.com/office/officeart/2009/3/layout/StepUpProcess"/>
    <dgm:cxn modelId="{D8A604DC-6DE4-4415-8711-98AD69D06F2B}" type="presParOf" srcId="{21A41700-FDAB-4366-B9BB-C32F26CECDFB}" destId="{2DD60E4A-6C47-4236-ACC6-7B1B3D57E3E1}" srcOrd="1" destOrd="0" presId="urn:microsoft.com/office/officeart/2009/3/layout/StepUpProcess"/>
    <dgm:cxn modelId="{A86FF5E0-B9AB-4263-A842-5E096BE0AAAA}" type="presParOf" srcId="{21A41700-FDAB-4366-B9BB-C32F26CECDFB}" destId="{8BC192A3-2DB8-48DB-BB3A-579DE178CCEE}" srcOrd="2" destOrd="0" presId="urn:microsoft.com/office/officeart/2009/3/layout/StepUpProcess"/>
    <dgm:cxn modelId="{80958CD8-47DE-4835-ACD4-EF92CE78BA0A}" type="presParOf" srcId="{073BB133-79A4-4B17-8539-14839E8E4B56}" destId="{47734CF8-DC64-4271-B799-7CBC8363AA2C}" srcOrd="1" destOrd="0" presId="urn:microsoft.com/office/officeart/2009/3/layout/StepUpProcess"/>
    <dgm:cxn modelId="{A76FC8F3-DAA9-4432-97DB-F88C5FA07DC1}" type="presParOf" srcId="{47734CF8-DC64-4271-B799-7CBC8363AA2C}" destId="{141B3789-7477-47D4-AD82-17D6CBD142BF}" srcOrd="0" destOrd="0" presId="urn:microsoft.com/office/officeart/2009/3/layout/StepUpProcess"/>
    <dgm:cxn modelId="{EDB15B69-14D8-430D-94F0-96340F4AA9A4}" type="presParOf" srcId="{073BB133-79A4-4B17-8539-14839E8E4B56}" destId="{576C137F-0E07-4305-9061-16488DA53998}" srcOrd="2" destOrd="0" presId="urn:microsoft.com/office/officeart/2009/3/layout/StepUpProcess"/>
    <dgm:cxn modelId="{401513A6-2218-4055-A36C-A4D4C3C74D84}" type="presParOf" srcId="{576C137F-0E07-4305-9061-16488DA53998}" destId="{538974FD-3731-4EB8-B562-9D19CD12D352}" srcOrd="0" destOrd="0" presId="urn:microsoft.com/office/officeart/2009/3/layout/StepUpProcess"/>
    <dgm:cxn modelId="{0DDA28BB-F645-4A08-9580-D0CF3DA3F9F0}" type="presParOf" srcId="{576C137F-0E07-4305-9061-16488DA53998}" destId="{9AE670BB-CF70-43AB-B67E-571658AF38B3}" srcOrd="1" destOrd="0" presId="urn:microsoft.com/office/officeart/2009/3/layout/StepUpProcess"/>
    <dgm:cxn modelId="{EB8B60F0-AD53-4CB5-A350-F36101402686}" type="presParOf" srcId="{576C137F-0E07-4305-9061-16488DA53998}" destId="{A463852F-4B10-4F83-8054-F70B350C7883}" srcOrd="2" destOrd="0" presId="urn:microsoft.com/office/officeart/2009/3/layout/StepUpProcess"/>
    <dgm:cxn modelId="{E51B52A7-06B0-44DC-8DFC-BBBAF065262F}" type="presParOf" srcId="{073BB133-79A4-4B17-8539-14839E8E4B56}" destId="{90117A20-5192-4E91-8CAB-95987ADC1D54}" srcOrd="3" destOrd="0" presId="urn:microsoft.com/office/officeart/2009/3/layout/StepUpProcess"/>
    <dgm:cxn modelId="{858797AA-7012-4BAE-A8A5-5515B657B040}" type="presParOf" srcId="{90117A20-5192-4E91-8CAB-95987ADC1D54}" destId="{359396AA-4CBD-41B0-93AA-CF7A538EA68A}" srcOrd="0" destOrd="0" presId="urn:microsoft.com/office/officeart/2009/3/layout/StepUpProcess"/>
    <dgm:cxn modelId="{D03C3122-947B-4337-8DE3-2BCFD16B82BF}" type="presParOf" srcId="{073BB133-79A4-4B17-8539-14839E8E4B56}" destId="{A0CD131C-57D9-4E95-AC4F-F272A7706201}" srcOrd="4" destOrd="0" presId="urn:microsoft.com/office/officeart/2009/3/layout/StepUpProcess"/>
    <dgm:cxn modelId="{78A952BE-38EB-4510-BEA5-9768293BB167}" type="presParOf" srcId="{A0CD131C-57D9-4E95-AC4F-F272A7706201}" destId="{59044319-AFD3-4A78-B233-278721F868FF}" srcOrd="0" destOrd="0" presId="urn:microsoft.com/office/officeart/2009/3/layout/StepUpProcess"/>
    <dgm:cxn modelId="{45F52256-4C43-4E63-B182-21CF0B5C2229}" type="presParOf" srcId="{A0CD131C-57D9-4E95-AC4F-F272A7706201}" destId="{29EB0147-3ED4-4D31-88FE-31AADCB9806C}" srcOrd="1" destOrd="0" presId="urn:microsoft.com/office/officeart/2009/3/layout/StepUpProcess"/>
    <dgm:cxn modelId="{0481176D-A475-471B-B0B2-C119D145BC2B}" type="presParOf" srcId="{A0CD131C-57D9-4E95-AC4F-F272A7706201}" destId="{0312B126-D2C7-44BC-939A-DCBBDA64DFAE}" srcOrd="2" destOrd="0" presId="urn:microsoft.com/office/officeart/2009/3/layout/StepUpProcess"/>
    <dgm:cxn modelId="{03CCC958-ABC2-4056-A195-D6125384CBA6}" type="presParOf" srcId="{073BB133-79A4-4B17-8539-14839E8E4B56}" destId="{49DDA2EC-05C5-4245-B644-CF71EDB2DEC3}" srcOrd="5" destOrd="0" presId="urn:microsoft.com/office/officeart/2009/3/layout/StepUpProcess"/>
    <dgm:cxn modelId="{538A6180-F71D-478A-97BE-20FEF36F4909}" type="presParOf" srcId="{49DDA2EC-05C5-4245-B644-CF71EDB2DEC3}" destId="{8F11B0C7-D05C-4515-AED1-6EE7B54EF291}" srcOrd="0" destOrd="0" presId="urn:microsoft.com/office/officeart/2009/3/layout/StepUpProcess"/>
    <dgm:cxn modelId="{32864DA9-2036-4987-B9A8-9F77B3D261D0}" type="presParOf" srcId="{073BB133-79A4-4B17-8539-14839E8E4B56}" destId="{61C61F34-FD94-42BE-81A8-29ADFDA1AC63}" srcOrd="6" destOrd="0" presId="urn:microsoft.com/office/officeart/2009/3/layout/StepUpProcess"/>
    <dgm:cxn modelId="{467CB6DA-EF63-4836-A334-134FFF081435}" type="presParOf" srcId="{61C61F34-FD94-42BE-81A8-29ADFDA1AC63}" destId="{7DE2265D-1BA2-4AEA-9B57-7EC605DCC5BB}" srcOrd="0" destOrd="0" presId="urn:microsoft.com/office/officeart/2009/3/layout/StepUpProcess"/>
    <dgm:cxn modelId="{76A6F60D-866D-431C-9787-14AA43801861}" type="presParOf" srcId="{61C61F34-FD94-42BE-81A8-29ADFDA1AC63}" destId="{DC63FFB3-1F61-42CF-995E-3412CA4810B1}" srcOrd="1" destOrd="0" presId="urn:microsoft.com/office/officeart/2009/3/layout/StepUpProcess"/>
    <dgm:cxn modelId="{4DB4C60F-740A-44E1-BCA8-AB07FD85D3C9}" type="presParOf" srcId="{61C61F34-FD94-42BE-81A8-29ADFDA1AC63}" destId="{232C75A0-0F56-43DC-A84E-7868A0C53870}" srcOrd="2" destOrd="0" presId="urn:microsoft.com/office/officeart/2009/3/layout/StepUpProcess"/>
    <dgm:cxn modelId="{CBF24F7D-7BF2-4C5D-9016-B78939216893}" type="presParOf" srcId="{073BB133-79A4-4B17-8539-14839E8E4B56}" destId="{32CC330B-A6BA-4335-9824-D8BA889C9A53}" srcOrd="7" destOrd="0" presId="urn:microsoft.com/office/officeart/2009/3/layout/StepUpProcess"/>
    <dgm:cxn modelId="{2892C552-FA21-452A-8FCA-7D86807ABE45}" type="presParOf" srcId="{32CC330B-A6BA-4335-9824-D8BA889C9A53}" destId="{8146BF7E-8CDB-42E9-BEC5-084B64AA7194}" srcOrd="0" destOrd="0" presId="urn:microsoft.com/office/officeart/2009/3/layout/StepUpProcess"/>
    <dgm:cxn modelId="{FCA3A0A3-66B1-422F-AAE9-C25BD39BFA16}" type="presParOf" srcId="{073BB133-79A4-4B17-8539-14839E8E4B56}" destId="{92791763-8D92-4462-8DDB-8FF70ECA2205}" srcOrd="8" destOrd="0" presId="urn:microsoft.com/office/officeart/2009/3/layout/StepUpProcess"/>
    <dgm:cxn modelId="{430225E1-3A28-48D8-80A0-9216C36602E0}" type="presParOf" srcId="{92791763-8D92-4462-8DDB-8FF70ECA2205}" destId="{FBBF53D9-9BEA-468D-A6C3-E74FFC01F628}" srcOrd="0" destOrd="0" presId="urn:microsoft.com/office/officeart/2009/3/layout/StepUpProcess"/>
    <dgm:cxn modelId="{98B4BD6C-5523-413A-8B52-A078DD5E01C5}" type="presParOf" srcId="{92791763-8D92-4462-8DDB-8FF70ECA2205}" destId="{BE0D580B-7BC5-4D59-A6E0-5C7453F7C71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F06FF7-3924-4F13-B44A-D23730FCA5D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56D74C-4F32-42BF-87B5-EC5BE740AC35}">
      <dgm:prSet phldrT="[Text]"/>
      <dgm:spPr/>
      <dgm:t>
        <a:bodyPr/>
        <a:lstStyle/>
        <a:p>
          <a:r>
            <a:rPr lang="en-US" dirty="0"/>
            <a:t>BWR Group Workstreams</a:t>
          </a:r>
        </a:p>
      </dgm:t>
    </dgm:pt>
    <dgm:pt modelId="{4406EDC5-58FF-4934-899E-513FE211AEDC}" type="parTrans" cxnId="{BE6B5AC7-ECBF-4F1E-8F97-A79A3E55FEE9}">
      <dgm:prSet/>
      <dgm:spPr/>
      <dgm:t>
        <a:bodyPr/>
        <a:lstStyle/>
        <a:p>
          <a:endParaRPr lang="en-US"/>
        </a:p>
      </dgm:t>
    </dgm:pt>
    <dgm:pt modelId="{ECD43814-E989-49FD-B1D5-130E8AF5AAB9}" type="sibTrans" cxnId="{BE6B5AC7-ECBF-4F1E-8F97-A79A3E55FEE9}">
      <dgm:prSet/>
      <dgm:spPr/>
      <dgm:t>
        <a:bodyPr/>
        <a:lstStyle/>
        <a:p>
          <a:endParaRPr lang="en-US"/>
        </a:p>
      </dgm:t>
    </dgm:pt>
    <dgm:pt modelId="{49F45FB5-9DB8-454B-AA32-E62BA448C7FD}">
      <dgm:prSet phldrT="[Text]"/>
      <dgm:spPr/>
      <dgm:t>
        <a:bodyPr/>
        <a:lstStyle/>
        <a:p>
          <a:r>
            <a:rPr lang="en-US" dirty="0"/>
            <a:t>Technical</a:t>
          </a:r>
        </a:p>
      </dgm:t>
    </dgm:pt>
    <dgm:pt modelId="{E5A89883-0397-4C4B-9834-196716864F73}" type="parTrans" cxnId="{589DC6DA-4EB3-488F-9C6F-B93A9B4BF596}">
      <dgm:prSet/>
      <dgm:spPr/>
      <dgm:t>
        <a:bodyPr/>
        <a:lstStyle/>
        <a:p>
          <a:endParaRPr lang="en-US"/>
        </a:p>
      </dgm:t>
    </dgm:pt>
    <dgm:pt modelId="{82FBDB12-4615-4530-9A10-D11EC4BB0ABF}" type="sibTrans" cxnId="{589DC6DA-4EB3-488F-9C6F-B93A9B4BF596}">
      <dgm:prSet/>
      <dgm:spPr/>
      <dgm:t>
        <a:bodyPr/>
        <a:lstStyle/>
        <a:p>
          <a:endParaRPr lang="en-US"/>
        </a:p>
      </dgm:t>
    </dgm:pt>
    <dgm:pt modelId="{C8B014B0-2318-4F21-8EC3-29470B3F36A0}">
      <dgm:prSet phldrT="[Text]"/>
      <dgm:spPr/>
      <dgm:t>
        <a:bodyPr/>
        <a:lstStyle/>
        <a:p>
          <a:r>
            <a:rPr lang="en-US" dirty="0"/>
            <a:t>Commercial</a:t>
          </a:r>
        </a:p>
      </dgm:t>
    </dgm:pt>
    <dgm:pt modelId="{4A71C25F-2AAB-477B-A222-BAD6D40CA2CA}" type="parTrans" cxnId="{897283CF-5170-414D-BD39-0FD036F98D99}">
      <dgm:prSet/>
      <dgm:spPr/>
      <dgm:t>
        <a:bodyPr/>
        <a:lstStyle/>
        <a:p>
          <a:endParaRPr lang="en-US"/>
        </a:p>
      </dgm:t>
    </dgm:pt>
    <dgm:pt modelId="{04C0C44B-99E3-46F1-B3DA-E3217072B8CF}" type="sibTrans" cxnId="{897283CF-5170-414D-BD39-0FD036F98D99}">
      <dgm:prSet/>
      <dgm:spPr/>
      <dgm:t>
        <a:bodyPr/>
        <a:lstStyle/>
        <a:p>
          <a:endParaRPr lang="en-US"/>
        </a:p>
      </dgm:t>
    </dgm:pt>
    <dgm:pt modelId="{5A8CD6AE-2DC4-4BC2-8BC0-00F7299AF45E}">
      <dgm:prSet phldrT="[Text]"/>
      <dgm:spPr/>
      <dgm:t>
        <a:bodyPr/>
        <a:lstStyle/>
        <a:p>
          <a:r>
            <a:rPr lang="en-US" dirty="0"/>
            <a:t>Governance</a:t>
          </a:r>
        </a:p>
      </dgm:t>
    </dgm:pt>
    <dgm:pt modelId="{67034503-DB2C-448E-9882-55CEC6344CCB}" type="parTrans" cxnId="{52180682-8236-4BBB-BB35-22A63CA8DA7C}">
      <dgm:prSet/>
      <dgm:spPr/>
      <dgm:t>
        <a:bodyPr/>
        <a:lstStyle/>
        <a:p>
          <a:endParaRPr lang="en-US"/>
        </a:p>
      </dgm:t>
    </dgm:pt>
    <dgm:pt modelId="{4774EAF2-02D3-4516-8967-9FE0D27A6DD8}" type="sibTrans" cxnId="{52180682-8236-4BBB-BB35-22A63CA8DA7C}">
      <dgm:prSet/>
      <dgm:spPr/>
      <dgm:t>
        <a:bodyPr/>
        <a:lstStyle/>
        <a:p>
          <a:endParaRPr lang="en-US"/>
        </a:p>
      </dgm:t>
    </dgm:pt>
    <dgm:pt modelId="{1DC701A6-99BC-43DE-B0FB-FE3E953BDE6E}" type="pres">
      <dgm:prSet presAssocID="{3CF06FF7-3924-4F13-B44A-D23730FCA5D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695014-0EEE-4A6C-ACDC-E1439F86A51A}" type="pres">
      <dgm:prSet presAssocID="{8756D74C-4F32-42BF-87B5-EC5BE740AC35}" presName="hierRoot1" presStyleCnt="0">
        <dgm:presLayoutVars>
          <dgm:hierBranch val="init"/>
        </dgm:presLayoutVars>
      </dgm:prSet>
      <dgm:spPr/>
    </dgm:pt>
    <dgm:pt modelId="{8EB309F2-5CDC-4E33-9780-32DD5106B405}" type="pres">
      <dgm:prSet presAssocID="{8756D74C-4F32-42BF-87B5-EC5BE740AC35}" presName="rootComposite1" presStyleCnt="0"/>
      <dgm:spPr/>
    </dgm:pt>
    <dgm:pt modelId="{25B43F15-B9EE-4432-9C72-3148A5D670F6}" type="pres">
      <dgm:prSet presAssocID="{8756D74C-4F32-42BF-87B5-EC5BE740AC3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4DA3E-627C-4E4D-8D24-EDFA1127AF90}" type="pres">
      <dgm:prSet presAssocID="{8756D74C-4F32-42BF-87B5-EC5BE740AC35}" presName="topArc1" presStyleLbl="parChTrans1D1" presStyleIdx="0" presStyleCnt="8"/>
      <dgm:spPr/>
    </dgm:pt>
    <dgm:pt modelId="{DE4556D8-3F8E-4FE9-8750-3F97B522B006}" type="pres">
      <dgm:prSet presAssocID="{8756D74C-4F32-42BF-87B5-EC5BE740AC35}" presName="bottomArc1" presStyleLbl="parChTrans1D1" presStyleIdx="1" presStyleCnt="8"/>
      <dgm:spPr/>
    </dgm:pt>
    <dgm:pt modelId="{A77D855F-F514-4AA6-8D51-618741FC10AF}" type="pres">
      <dgm:prSet presAssocID="{8756D74C-4F32-42BF-87B5-EC5BE740AC35}" presName="topConnNode1" presStyleLbl="node1" presStyleIdx="0" presStyleCnt="0"/>
      <dgm:spPr/>
      <dgm:t>
        <a:bodyPr/>
        <a:lstStyle/>
        <a:p>
          <a:endParaRPr lang="en-US"/>
        </a:p>
      </dgm:t>
    </dgm:pt>
    <dgm:pt modelId="{A7B89F79-1D39-4BF8-A614-EABF85AFC035}" type="pres">
      <dgm:prSet presAssocID="{8756D74C-4F32-42BF-87B5-EC5BE740AC35}" presName="hierChild2" presStyleCnt="0"/>
      <dgm:spPr/>
    </dgm:pt>
    <dgm:pt modelId="{2AB28C07-22AA-45BE-8613-E5550B59B322}" type="pres">
      <dgm:prSet presAssocID="{E5A89883-0397-4C4B-9834-196716864F73}" presName="Name28" presStyleLbl="parChTrans1D2" presStyleIdx="0" presStyleCnt="3"/>
      <dgm:spPr/>
      <dgm:t>
        <a:bodyPr/>
        <a:lstStyle/>
        <a:p>
          <a:endParaRPr lang="en-US"/>
        </a:p>
      </dgm:t>
    </dgm:pt>
    <dgm:pt modelId="{9B08BD69-82B7-4523-A117-7020431BD02F}" type="pres">
      <dgm:prSet presAssocID="{49F45FB5-9DB8-454B-AA32-E62BA448C7FD}" presName="hierRoot2" presStyleCnt="0">
        <dgm:presLayoutVars>
          <dgm:hierBranch val="init"/>
        </dgm:presLayoutVars>
      </dgm:prSet>
      <dgm:spPr/>
    </dgm:pt>
    <dgm:pt modelId="{FF83B0E5-539B-4804-935A-611758558DB2}" type="pres">
      <dgm:prSet presAssocID="{49F45FB5-9DB8-454B-AA32-E62BA448C7FD}" presName="rootComposite2" presStyleCnt="0"/>
      <dgm:spPr/>
    </dgm:pt>
    <dgm:pt modelId="{5180824A-A44B-4553-9B3C-E4C6605D0BC2}" type="pres">
      <dgm:prSet presAssocID="{49F45FB5-9DB8-454B-AA32-E62BA448C7F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D986F8-1E3D-4824-85A2-22B5239DF6E4}" type="pres">
      <dgm:prSet presAssocID="{49F45FB5-9DB8-454B-AA32-E62BA448C7FD}" presName="topArc2" presStyleLbl="parChTrans1D1" presStyleIdx="2" presStyleCnt="8"/>
      <dgm:spPr/>
    </dgm:pt>
    <dgm:pt modelId="{79B30A8C-74E9-4E0F-BA33-57E031554C33}" type="pres">
      <dgm:prSet presAssocID="{49F45FB5-9DB8-454B-AA32-E62BA448C7FD}" presName="bottomArc2" presStyleLbl="parChTrans1D1" presStyleIdx="3" presStyleCnt="8"/>
      <dgm:spPr/>
    </dgm:pt>
    <dgm:pt modelId="{57E5B8AF-6267-4FC0-B473-8297983FC8A5}" type="pres">
      <dgm:prSet presAssocID="{49F45FB5-9DB8-454B-AA32-E62BA448C7FD}" presName="topConnNode2" presStyleLbl="node2" presStyleIdx="0" presStyleCnt="0"/>
      <dgm:spPr/>
      <dgm:t>
        <a:bodyPr/>
        <a:lstStyle/>
        <a:p>
          <a:endParaRPr lang="en-US"/>
        </a:p>
      </dgm:t>
    </dgm:pt>
    <dgm:pt modelId="{399CE7B5-2B51-4C97-8E7E-7F5CB9651215}" type="pres">
      <dgm:prSet presAssocID="{49F45FB5-9DB8-454B-AA32-E62BA448C7FD}" presName="hierChild4" presStyleCnt="0"/>
      <dgm:spPr/>
    </dgm:pt>
    <dgm:pt modelId="{460B4192-9BEE-4E2B-8231-87CB1D4C9279}" type="pres">
      <dgm:prSet presAssocID="{49F45FB5-9DB8-454B-AA32-E62BA448C7FD}" presName="hierChild5" presStyleCnt="0"/>
      <dgm:spPr/>
    </dgm:pt>
    <dgm:pt modelId="{7B16244B-EC65-42B7-8B7D-C9F64CA5EEC7}" type="pres">
      <dgm:prSet presAssocID="{4A71C25F-2AAB-477B-A222-BAD6D40CA2CA}" presName="Name28" presStyleLbl="parChTrans1D2" presStyleIdx="1" presStyleCnt="3"/>
      <dgm:spPr/>
      <dgm:t>
        <a:bodyPr/>
        <a:lstStyle/>
        <a:p>
          <a:endParaRPr lang="en-US"/>
        </a:p>
      </dgm:t>
    </dgm:pt>
    <dgm:pt modelId="{CCE896C9-082A-44CF-A324-8D672EA3C22C}" type="pres">
      <dgm:prSet presAssocID="{C8B014B0-2318-4F21-8EC3-29470B3F36A0}" presName="hierRoot2" presStyleCnt="0">
        <dgm:presLayoutVars>
          <dgm:hierBranch val="init"/>
        </dgm:presLayoutVars>
      </dgm:prSet>
      <dgm:spPr/>
    </dgm:pt>
    <dgm:pt modelId="{0B8BB319-B3FB-4A7D-ADB9-3BDDF2BD72C2}" type="pres">
      <dgm:prSet presAssocID="{C8B014B0-2318-4F21-8EC3-29470B3F36A0}" presName="rootComposite2" presStyleCnt="0"/>
      <dgm:spPr/>
    </dgm:pt>
    <dgm:pt modelId="{6C71703C-2031-4B4F-9E46-F95A1C7E5AC3}" type="pres">
      <dgm:prSet presAssocID="{C8B014B0-2318-4F21-8EC3-29470B3F36A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B6070-16F3-4165-990A-ECE701F166A6}" type="pres">
      <dgm:prSet presAssocID="{C8B014B0-2318-4F21-8EC3-29470B3F36A0}" presName="topArc2" presStyleLbl="parChTrans1D1" presStyleIdx="4" presStyleCnt="8"/>
      <dgm:spPr/>
    </dgm:pt>
    <dgm:pt modelId="{A1631DD0-DFFE-4E15-9E8B-AC5B50BF5850}" type="pres">
      <dgm:prSet presAssocID="{C8B014B0-2318-4F21-8EC3-29470B3F36A0}" presName="bottomArc2" presStyleLbl="parChTrans1D1" presStyleIdx="5" presStyleCnt="8"/>
      <dgm:spPr/>
    </dgm:pt>
    <dgm:pt modelId="{582E1174-2CA9-4F35-AE4E-B7AD14FB62C8}" type="pres">
      <dgm:prSet presAssocID="{C8B014B0-2318-4F21-8EC3-29470B3F36A0}" presName="topConnNode2" presStyleLbl="node2" presStyleIdx="0" presStyleCnt="0"/>
      <dgm:spPr/>
      <dgm:t>
        <a:bodyPr/>
        <a:lstStyle/>
        <a:p>
          <a:endParaRPr lang="en-US"/>
        </a:p>
      </dgm:t>
    </dgm:pt>
    <dgm:pt modelId="{7BAF94E0-5634-4A6C-B86D-0BB10641ED4F}" type="pres">
      <dgm:prSet presAssocID="{C8B014B0-2318-4F21-8EC3-29470B3F36A0}" presName="hierChild4" presStyleCnt="0"/>
      <dgm:spPr/>
    </dgm:pt>
    <dgm:pt modelId="{2B6617B5-30BA-4995-BBFA-940A114969F5}" type="pres">
      <dgm:prSet presAssocID="{C8B014B0-2318-4F21-8EC3-29470B3F36A0}" presName="hierChild5" presStyleCnt="0"/>
      <dgm:spPr/>
    </dgm:pt>
    <dgm:pt modelId="{1025599C-D28A-4AB8-9044-2E6259E46BD3}" type="pres">
      <dgm:prSet presAssocID="{67034503-DB2C-448E-9882-55CEC6344CCB}" presName="Name28" presStyleLbl="parChTrans1D2" presStyleIdx="2" presStyleCnt="3"/>
      <dgm:spPr/>
      <dgm:t>
        <a:bodyPr/>
        <a:lstStyle/>
        <a:p>
          <a:endParaRPr lang="en-US"/>
        </a:p>
      </dgm:t>
    </dgm:pt>
    <dgm:pt modelId="{D3902D9F-CF81-4620-BEE5-8EB671DE6A04}" type="pres">
      <dgm:prSet presAssocID="{5A8CD6AE-2DC4-4BC2-8BC0-00F7299AF45E}" presName="hierRoot2" presStyleCnt="0">
        <dgm:presLayoutVars>
          <dgm:hierBranch val="init"/>
        </dgm:presLayoutVars>
      </dgm:prSet>
      <dgm:spPr/>
    </dgm:pt>
    <dgm:pt modelId="{EF2A5293-DA9D-4E48-A2B0-78D5E5B23A16}" type="pres">
      <dgm:prSet presAssocID="{5A8CD6AE-2DC4-4BC2-8BC0-00F7299AF45E}" presName="rootComposite2" presStyleCnt="0"/>
      <dgm:spPr/>
    </dgm:pt>
    <dgm:pt modelId="{685BC733-A774-4153-8F5E-9B7308D37B5D}" type="pres">
      <dgm:prSet presAssocID="{5A8CD6AE-2DC4-4BC2-8BC0-00F7299AF45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A773A-FDE1-4030-952C-E24574B8B52B}" type="pres">
      <dgm:prSet presAssocID="{5A8CD6AE-2DC4-4BC2-8BC0-00F7299AF45E}" presName="topArc2" presStyleLbl="parChTrans1D1" presStyleIdx="6" presStyleCnt="8"/>
      <dgm:spPr/>
    </dgm:pt>
    <dgm:pt modelId="{76134B1B-FDE5-4E5F-8D1E-D0FC36644FBA}" type="pres">
      <dgm:prSet presAssocID="{5A8CD6AE-2DC4-4BC2-8BC0-00F7299AF45E}" presName="bottomArc2" presStyleLbl="parChTrans1D1" presStyleIdx="7" presStyleCnt="8"/>
      <dgm:spPr/>
    </dgm:pt>
    <dgm:pt modelId="{D65BC7CF-BC6E-456A-B4BA-30B683498677}" type="pres">
      <dgm:prSet presAssocID="{5A8CD6AE-2DC4-4BC2-8BC0-00F7299AF45E}" presName="topConnNode2" presStyleLbl="node2" presStyleIdx="0" presStyleCnt="0"/>
      <dgm:spPr/>
      <dgm:t>
        <a:bodyPr/>
        <a:lstStyle/>
        <a:p>
          <a:endParaRPr lang="en-US"/>
        </a:p>
      </dgm:t>
    </dgm:pt>
    <dgm:pt modelId="{9B021324-0FB4-41FD-BDE2-F6BF98627AE7}" type="pres">
      <dgm:prSet presAssocID="{5A8CD6AE-2DC4-4BC2-8BC0-00F7299AF45E}" presName="hierChild4" presStyleCnt="0"/>
      <dgm:spPr/>
    </dgm:pt>
    <dgm:pt modelId="{13A4DF63-CA12-48AE-8051-B2E792CA95FA}" type="pres">
      <dgm:prSet presAssocID="{5A8CD6AE-2DC4-4BC2-8BC0-00F7299AF45E}" presName="hierChild5" presStyleCnt="0"/>
      <dgm:spPr/>
    </dgm:pt>
    <dgm:pt modelId="{40771F17-4983-4745-88E8-B4EE39CC9C4A}" type="pres">
      <dgm:prSet presAssocID="{8756D74C-4F32-42BF-87B5-EC5BE740AC35}" presName="hierChild3" presStyleCnt="0"/>
      <dgm:spPr/>
    </dgm:pt>
  </dgm:ptLst>
  <dgm:cxnLst>
    <dgm:cxn modelId="{B49F3D3D-BB7B-43EB-999E-D8CBD135D0BE}" type="presOf" srcId="{C8B014B0-2318-4F21-8EC3-29470B3F36A0}" destId="{582E1174-2CA9-4F35-AE4E-B7AD14FB62C8}" srcOrd="1" destOrd="0" presId="urn:microsoft.com/office/officeart/2008/layout/HalfCircleOrganizationChart"/>
    <dgm:cxn modelId="{73856121-974B-4CCF-8DD3-AC2C1BB7EE1B}" type="presOf" srcId="{67034503-DB2C-448E-9882-55CEC6344CCB}" destId="{1025599C-D28A-4AB8-9044-2E6259E46BD3}" srcOrd="0" destOrd="0" presId="urn:microsoft.com/office/officeart/2008/layout/HalfCircleOrganizationChart"/>
    <dgm:cxn modelId="{589DC6DA-4EB3-488F-9C6F-B93A9B4BF596}" srcId="{8756D74C-4F32-42BF-87B5-EC5BE740AC35}" destId="{49F45FB5-9DB8-454B-AA32-E62BA448C7FD}" srcOrd="0" destOrd="0" parTransId="{E5A89883-0397-4C4B-9834-196716864F73}" sibTransId="{82FBDB12-4615-4530-9A10-D11EC4BB0ABF}"/>
    <dgm:cxn modelId="{52180682-8236-4BBB-BB35-22A63CA8DA7C}" srcId="{8756D74C-4F32-42BF-87B5-EC5BE740AC35}" destId="{5A8CD6AE-2DC4-4BC2-8BC0-00F7299AF45E}" srcOrd="2" destOrd="0" parTransId="{67034503-DB2C-448E-9882-55CEC6344CCB}" sibTransId="{4774EAF2-02D3-4516-8967-9FE0D27A6DD8}"/>
    <dgm:cxn modelId="{B58EFB0D-9CB0-4A51-A9FD-D800E45CA984}" type="presOf" srcId="{5A8CD6AE-2DC4-4BC2-8BC0-00F7299AF45E}" destId="{685BC733-A774-4153-8F5E-9B7308D37B5D}" srcOrd="0" destOrd="0" presId="urn:microsoft.com/office/officeart/2008/layout/HalfCircleOrganizationChart"/>
    <dgm:cxn modelId="{BE6B5AC7-ECBF-4F1E-8F97-A79A3E55FEE9}" srcId="{3CF06FF7-3924-4F13-B44A-D23730FCA5D7}" destId="{8756D74C-4F32-42BF-87B5-EC5BE740AC35}" srcOrd="0" destOrd="0" parTransId="{4406EDC5-58FF-4934-899E-513FE211AEDC}" sibTransId="{ECD43814-E989-49FD-B1D5-130E8AF5AAB9}"/>
    <dgm:cxn modelId="{E3D873F9-9CE7-4F63-90C8-2736116A2A27}" type="presOf" srcId="{4A71C25F-2AAB-477B-A222-BAD6D40CA2CA}" destId="{7B16244B-EC65-42B7-8B7D-C9F64CA5EEC7}" srcOrd="0" destOrd="0" presId="urn:microsoft.com/office/officeart/2008/layout/HalfCircleOrganizationChart"/>
    <dgm:cxn modelId="{95306C39-19D3-4C08-9ACC-040221BEE109}" type="presOf" srcId="{3CF06FF7-3924-4F13-B44A-D23730FCA5D7}" destId="{1DC701A6-99BC-43DE-B0FB-FE3E953BDE6E}" srcOrd="0" destOrd="0" presId="urn:microsoft.com/office/officeart/2008/layout/HalfCircleOrganizationChart"/>
    <dgm:cxn modelId="{23B803BB-C85E-4051-9D2D-8EFCD57CC1B3}" type="presOf" srcId="{8756D74C-4F32-42BF-87B5-EC5BE740AC35}" destId="{25B43F15-B9EE-4432-9C72-3148A5D670F6}" srcOrd="0" destOrd="0" presId="urn:microsoft.com/office/officeart/2008/layout/HalfCircleOrganizationChart"/>
    <dgm:cxn modelId="{A90D89B6-197D-4D02-AA20-1E4F5DCE485D}" type="presOf" srcId="{49F45FB5-9DB8-454B-AA32-E62BA448C7FD}" destId="{5180824A-A44B-4553-9B3C-E4C6605D0BC2}" srcOrd="0" destOrd="0" presId="urn:microsoft.com/office/officeart/2008/layout/HalfCircleOrganizationChart"/>
    <dgm:cxn modelId="{897283CF-5170-414D-BD39-0FD036F98D99}" srcId="{8756D74C-4F32-42BF-87B5-EC5BE740AC35}" destId="{C8B014B0-2318-4F21-8EC3-29470B3F36A0}" srcOrd="1" destOrd="0" parTransId="{4A71C25F-2AAB-477B-A222-BAD6D40CA2CA}" sibTransId="{04C0C44B-99E3-46F1-B3DA-E3217072B8CF}"/>
    <dgm:cxn modelId="{5A161B87-74FB-4A42-BBF9-3B8475F1F4CB}" type="presOf" srcId="{8756D74C-4F32-42BF-87B5-EC5BE740AC35}" destId="{A77D855F-F514-4AA6-8D51-618741FC10AF}" srcOrd="1" destOrd="0" presId="urn:microsoft.com/office/officeart/2008/layout/HalfCircleOrganizationChart"/>
    <dgm:cxn modelId="{691C9FB0-463E-4BB2-A508-3C3CBF7A2749}" type="presOf" srcId="{5A8CD6AE-2DC4-4BC2-8BC0-00F7299AF45E}" destId="{D65BC7CF-BC6E-456A-B4BA-30B683498677}" srcOrd="1" destOrd="0" presId="urn:microsoft.com/office/officeart/2008/layout/HalfCircleOrganizationChart"/>
    <dgm:cxn modelId="{4EAF6496-020C-4484-9C58-CFB77B4B8AF8}" type="presOf" srcId="{49F45FB5-9DB8-454B-AA32-E62BA448C7FD}" destId="{57E5B8AF-6267-4FC0-B473-8297983FC8A5}" srcOrd="1" destOrd="0" presId="urn:microsoft.com/office/officeart/2008/layout/HalfCircleOrganizationChart"/>
    <dgm:cxn modelId="{D2A3C7B8-C678-43A8-B2BD-95BBF8B963A8}" type="presOf" srcId="{E5A89883-0397-4C4B-9834-196716864F73}" destId="{2AB28C07-22AA-45BE-8613-E5550B59B322}" srcOrd="0" destOrd="0" presId="urn:microsoft.com/office/officeart/2008/layout/HalfCircleOrganizationChart"/>
    <dgm:cxn modelId="{AB1941BF-7296-45DC-B500-487CE48F9C4D}" type="presOf" srcId="{C8B014B0-2318-4F21-8EC3-29470B3F36A0}" destId="{6C71703C-2031-4B4F-9E46-F95A1C7E5AC3}" srcOrd="0" destOrd="0" presId="urn:microsoft.com/office/officeart/2008/layout/HalfCircleOrganizationChart"/>
    <dgm:cxn modelId="{F7E4582B-9F61-47A0-98F3-90CA2B03F87D}" type="presParOf" srcId="{1DC701A6-99BC-43DE-B0FB-FE3E953BDE6E}" destId="{58695014-0EEE-4A6C-ACDC-E1439F86A51A}" srcOrd="0" destOrd="0" presId="urn:microsoft.com/office/officeart/2008/layout/HalfCircleOrganizationChart"/>
    <dgm:cxn modelId="{3D0AD5B6-697D-4331-A793-70FE0C8167D3}" type="presParOf" srcId="{58695014-0EEE-4A6C-ACDC-E1439F86A51A}" destId="{8EB309F2-5CDC-4E33-9780-32DD5106B405}" srcOrd="0" destOrd="0" presId="urn:microsoft.com/office/officeart/2008/layout/HalfCircleOrganizationChart"/>
    <dgm:cxn modelId="{AAF4BE63-7D55-47C0-9D96-9825DA09DC73}" type="presParOf" srcId="{8EB309F2-5CDC-4E33-9780-32DD5106B405}" destId="{25B43F15-B9EE-4432-9C72-3148A5D670F6}" srcOrd="0" destOrd="0" presId="urn:microsoft.com/office/officeart/2008/layout/HalfCircleOrganizationChart"/>
    <dgm:cxn modelId="{738E232F-2C7F-4215-93EC-987376C910E3}" type="presParOf" srcId="{8EB309F2-5CDC-4E33-9780-32DD5106B405}" destId="{FB34DA3E-627C-4E4D-8D24-EDFA1127AF90}" srcOrd="1" destOrd="0" presId="urn:microsoft.com/office/officeart/2008/layout/HalfCircleOrganizationChart"/>
    <dgm:cxn modelId="{A0B02F30-78CC-4A55-8B5E-A87E9CD6D91A}" type="presParOf" srcId="{8EB309F2-5CDC-4E33-9780-32DD5106B405}" destId="{DE4556D8-3F8E-4FE9-8750-3F97B522B006}" srcOrd="2" destOrd="0" presId="urn:microsoft.com/office/officeart/2008/layout/HalfCircleOrganizationChart"/>
    <dgm:cxn modelId="{EF791E06-844F-4DBF-A659-3ACBB8AC8D73}" type="presParOf" srcId="{8EB309F2-5CDC-4E33-9780-32DD5106B405}" destId="{A77D855F-F514-4AA6-8D51-618741FC10AF}" srcOrd="3" destOrd="0" presId="urn:microsoft.com/office/officeart/2008/layout/HalfCircleOrganizationChart"/>
    <dgm:cxn modelId="{D946BFE1-AA22-46D4-9B21-3A8D39229391}" type="presParOf" srcId="{58695014-0EEE-4A6C-ACDC-E1439F86A51A}" destId="{A7B89F79-1D39-4BF8-A614-EABF85AFC035}" srcOrd="1" destOrd="0" presId="urn:microsoft.com/office/officeart/2008/layout/HalfCircleOrganizationChart"/>
    <dgm:cxn modelId="{AF93F366-931D-4EFC-B713-33EB29D15374}" type="presParOf" srcId="{A7B89F79-1D39-4BF8-A614-EABF85AFC035}" destId="{2AB28C07-22AA-45BE-8613-E5550B59B322}" srcOrd="0" destOrd="0" presId="urn:microsoft.com/office/officeart/2008/layout/HalfCircleOrganizationChart"/>
    <dgm:cxn modelId="{60B5076D-1FEC-42B8-ABA6-066ABDC5ABFD}" type="presParOf" srcId="{A7B89F79-1D39-4BF8-A614-EABF85AFC035}" destId="{9B08BD69-82B7-4523-A117-7020431BD02F}" srcOrd="1" destOrd="0" presId="urn:microsoft.com/office/officeart/2008/layout/HalfCircleOrganizationChart"/>
    <dgm:cxn modelId="{335BBBAB-DE39-418B-B2B4-1FF2BB86D5BD}" type="presParOf" srcId="{9B08BD69-82B7-4523-A117-7020431BD02F}" destId="{FF83B0E5-539B-4804-935A-611758558DB2}" srcOrd="0" destOrd="0" presId="urn:microsoft.com/office/officeart/2008/layout/HalfCircleOrganizationChart"/>
    <dgm:cxn modelId="{68ED4076-B22C-41F4-8B3A-5EF2048DCF79}" type="presParOf" srcId="{FF83B0E5-539B-4804-935A-611758558DB2}" destId="{5180824A-A44B-4553-9B3C-E4C6605D0BC2}" srcOrd="0" destOrd="0" presId="urn:microsoft.com/office/officeart/2008/layout/HalfCircleOrganizationChart"/>
    <dgm:cxn modelId="{002E494A-B061-41B6-B7DE-ACE901F55597}" type="presParOf" srcId="{FF83B0E5-539B-4804-935A-611758558DB2}" destId="{45D986F8-1E3D-4824-85A2-22B5239DF6E4}" srcOrd="1" destOrd="0" presId="urn:microsoft.com/office/officeart/2008/layout/HalfCircleOrganizationChart"/>
    <dgm:cxn modelId="{16669C43-BFD9-4FE4-ACCB-3CD83881F31A}" type="presParOf" srcId="{FF83B0E5-539B-4804-935A-611758558DB2}" destId="{79B30A8C-74E9-4E0F-BA33-57E031554C33}" srcOrd="2" destOrd="0" presId="urn:microsoft.com/office/officeart/2008/layout/HalfCircleOrganizationChart"/>
    <dgm:cxn modelId="{00A93384-C9FE-4871-8766-63D9A95BF51A}" type="presParOf" srcId="{FF83B0E5-539B-4804-935A-611758558DB2}" destId="{57E5B8AF-6267-4FC0-B473-8297983FC8A5}" srcOrd="3" destOrd="0" presId="urn:microsoft.com/office/officeart/2008/layout/HalfCircleOrganizationChart"/>
    <dgm:cxn modelId="{46EB9BA3-6A64-42D9-B605-B714BFAB09AA}" type="presParOf" srcId="{9B08BD69-82B7-4523-A117-7020431BD02F}" destId="{399CE7B5-2B51-4C97-8E7E-7F5CB9651215}" srcOrd="1" destOrd="0" presId="urn:microsoft.com/office/officeart/2008/layout/HalfCircleOrganizationChart"/>
    <dgm:cxn modelId="{8B459C06-6B5A-4B09-BF94-CD36C62863C2}" type="presParOf" srcId="{9B08BD69-82B7-4523-A117-7020431BD02F}" destId="{460B4192-9BEE-4E2B-8231-87CB1D4C9279}" srcOrd="2" destOrd="0" presId="urn:microsoft.com/office/officeart/2008/layout/HalfCircleOrganizationChart"/>
    <dgm:cxn modelId="{B1B9298C-2D67-4FF1-BB0E-DEB4F4667FF6}" type="presParOf" srcId="{A7B89F79-1D39-4BF8-A614-EABF85AFC035}" destId="{7B16244B-EC65-42B7-8B7D-C9F64CA5EEC7}" srcOrd="2" destOrd="0" presId="urn:microsoft.com/office/officeart/2008/layout/HalfCircleOrganizationChart"/>
    <dgm:cxn modelId="{81C412CF-98AB-4D3D-B4EB-673BCF5104BC}" type="presParOf" srcId="{A7B89F79-1D39-4BF8-A614-EABF85AFC035}" destId="{CCE896C9-082A-44CF-A324-8D672EA3C22C}" srcOrd="3" destOrd="0" presId="urn:microsoft.com/office/officeart/2008/layout/HalfCircleOrganizationChart"/>
    <dgm:cxn modelId="{20466C57-9FCF-43B4-BE36-C996D6DF612F}" type="presParOf" srcId="{CCE896C9-082A-44CF-A324-8D672EA3C22C}" destId="{0B8BB319-B3FB-4A7D-ADB9-3BDDF2BD72C2}" srcOrd="0" destOrd="0" presId="urn:microsoft.com/office/officeart/2008/layout/HalfCircleOrganizationChart"/>
    <dgm:cxn modelId="{D206A576-2649-4FB9-B257-756DDE0EF61C}" type="presParOf" srcId="{0B8BB319-B3FB-4A7D-ADB9-3BDDF2BD72C2}" destId="{6C71703C-2031-4B4F-9E46-F95A1C7E5AC3}" srcOrd="0" destOrd="0" presId="urn:microsoft.com/office/officeart/2008/layout/HalfCircleOrganizationChart"/>
    <dgm:cxn modelId="{B97FF594-EF3A-48B5-AA09-EC78E5E46074}" type="presParOf" srcId="{0B8BB319-B3FB-4A7D-ADB9-3BDDF2BD72C2}" destId="{FA7B6070-16F3-4165-990A-ECE701F166A6}" srcOrd="1" destOrd="0" presId="urn:microsoft.com/office/officeart/2008/layout/HalfCircleOrganizationChart"/>
    <dgm:cxn modelId="{F247EDC5-FD65-4E5A-B21E-B432C3D5887E}" type="presParOf" srcId="{0B8BB319-B3FB-4A7D-ADB9-3BDDF2BD72C2}" destId="{A1631DD0-DFFE-4E15-9E8B-AC5B50BF5850}" srcOrd="2" destOrd="0" presId="urn:microsoft.com/office/officeart/2008/layout/HalfCircleOrganizationChart"/>
    <dgm:cxn modelId="{EB84ABE9-091B-4AD7-879F-93CDDD587A43}" type="presParOf" srcId="{0B8BB319-B3FB-4A7D-ADB9-3BDDF2BD72C2}" destId="{582E1174-2CA9-4F35-AE4E-B7AD14FB62C8}" srcOrd="3" destOrd="0" presId="urn:microsoft.com/office/officeart/2008/layout/HalfCircleOrganizationChart"/>
    <dgm:cxn modelId="{52B0564E-AF5A-474C-A9DE-6DB01A028495}" type="presParOf" srcId="{CCE896C9-082A-44CF-A324-8D672EA3C22C}" destId="{7BAF94E0-5634-4A6C-B86D-0BB10641ED4F}" srcOrd="1" destOrd="0" presId="urn:microsoft.com/office/officeart/2008/layout/HalfCircleOrganizationChart"/>
    <dgm:cxn modelId="{E4B485CF-E160-417D-AFE7-D3056CAFF3C9}" type="presParOf" srcId="{CCE896C9-082A-44CF-A324-8D672EA3C22C}" destId="{2B6617B5-30BA-4995-BBFA-940A114969F5}" srcOrd="2" destOrd="0" presId="urn:microsoft.com/office/officeart/2008/layout/HalfCircleOrganizationChart"/>
    <dgm:cxn modelId="{3F8E9E39-E606-4924-AE0F-AB5AAB16D10B}" type="presParOf" srcId="{A7B89F79-1D39-4BF8-A614-EABF85AFC035}" destId="{1025599C-D28A-4AB8-9044-2E6259E46BD3}" srcOrd="4" destOrd="0" presId="urn:microsoft.com/office/officeart/2008/layout/HalfCircleOrganizationChart"/>
    <dgm:cxn modelId="{4D147E7F-1BF2-4410-BA2C-5C42842C8773}" type="presParOf" srcId="{A7B89F79-1D39-4BF8-A614-EABF85AFC035}" destId="{D3902D9F-CF81-4620-BEE5-8EB671DE6A04}" srcOrd="5" destOrd="0" presId="urn:microsoft.com/office/officeart/2008/layout/HalfCircleOrganizationChart"/>
    <dgm:cxn modelId="{C00709D1-1FAF-4E4F-8F7A-B5DE63EA868F}" type="presParOf" srcId="{D3902D9F-CF81-4620-BEE5-8EB671DE6A04}" destId="{EF2A5293-DA9D-4E48-A2B0-78D5E5B23A16}" srcOrd="0" destOrd="0" presId="urn:microsoft.com/office/officeart/2008/layout/HalfCircleOrganizationChart"/>
    <dgm:cxn modelId="{ECE2BE43-A133-4DC1-8A12-CFF439072ADA}" type="presParOf" srcId="{EF2A5293-DA9D-4E48-A2B0-78D5E5B23A16}" destId="{685BC733-A774-4153-8F5E-9B7308D37B5D}" srcOrd="0" destOrd="0" presId="urn:microsoft.com/office/officeart/2008/layout/HalfCircleOrganizationChart"/>
    <dgm:cxn modelId="{1C632801-D101-423C-AE19-9BE9568C01A8}" type="presParOf" srcId="{EF2A5293-DA9D-4E48-A2B0-78D5E5B23A16}" destId="{49DA773A-FDE1-4030-952C-E24574B8B52B}" srcOrd="1" destOrd="0" presId="urn:microsoft.com/office/officeart/2008/layout/HalfCircleOrganizationChart"/>
    <dgm:cxn modelId="{1FCED2E5-E960-4BD0-ADEE-AB075D40677E}" type="presParOf" srcId="{EF2A5293-DA9D-4E48-A2B0-78D5E5B23A16}" destId="{76134B1B-FDE5-4E5F-8D1E-D0FC36644FBA}" srcOrd="2" destOrd="0" presId="urn:microsoft.com/office/officeart/2008/layout/HalfCircleOrganizationChart"/>
    <dgm:cxn modelId="{A0DA8071-D0AA-4784-99A6-7CF723208BBF}" type="presParOf" srcId="{EF2A5293-DA9D-4E48-A2B0-78D5E5B23A16}" destId="{D65BC7CF-BC6E-456A-B4BA-30B683498677}" srcOrd="3" destOrd="0" presId="urn:microsoft.com/office/officeart/2008/layout/HalfCircleOrganizationChart"/>
    <dgm:cxn modelId="{A202519B-E2C4-4717-AF52-BA5986960BE9}" type="presParOf" srcId="{D3902D9F-CF81-4620-BEE5-8EB671DE6A04}" destId="{9B021324-0FB4-41FD-BDE2-F6BF98627AE7}" srcOrd="1" destOrd="0" presId="urn:microsoft.com/office/officeart/2008/layout/HalfCircleOrganizationChart"/>
    <dgm:cxn modelId="{41938165-AC53-432D-B1AC-E72A7E9CFA73}" type="presParOf" srcId="{D3902D9F-CF81-4620-BEE5-8EB671DE6A04}" destId="{13A4DF63-CA12-48AE-8051-B2E792CA95FA}" srcOrd="2" destOrd="0" presId="urn:microsoft.com/office/officeart/2008/layout/HalfCircleOrganizationChart"/>
    <dgm:cxn modelId="{B5CC22AA-C274-4CBA-8369-A7D64B2EDDD1}" type="presParOf" srcId="{58695014-0EEE-4A6C-ACDC-E1439F86A51A}" destId="{40771F17-4983-4745-88E8-B4EE39CC9C4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903A4D-9A8D-4682-82DA-1B7C3F1479E9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FB058217-8380-4C6B-A2D2-ADB32287EBF8}">
      <dgm:prSet phldrT="[Text]" custT="1"/>
      <dgm:spPr/>
      <dgm:t>
        <a:bodyPr/>
        <a:lstStyle/>
        <a:p>
          <a:r>
            <a:rPr lang="en-US" sz="1200" b="1" dirty="0"/>
            <a:t>Build an Ecosystem - </a:t>
          </a:r>
          <a:r>
            <a:rPr lang="en-US" sz="1200" dirty="0"/>
            <a:t>support multiple players/ use cases</a:t>
          </a:r>
        </a:p>
      </dgm:t>
    </dgm:pt>
    <dgm:pt modelId="{D53FE57A-1D53-4FFA-9E4F-1A4C1C883A94}" type="parTrans" cxnId="{574C7008-B4B8-498D-BFC2-59B2B351097B}">
      <dgm:prSet/>
      <dgm:spPr/>
      <dgm:t>
        <a:bodyPr/>
        <a:lstStyle/>
        <a:p>
          <a:endParaRPr lang="en-US" sz="3200"/>
        </a:p>
      </dgm:t>
    </dgm:pt>
    <dgm:pt modelId="{458CC94C-2F8E-47C0-9E9F-1C5F65DA70EF}" type="sibTrans" cxnId="{574C7008-B4B8-498D-BFC2-59B2B351097B}">
      <dgm:prSet/>
      <dgm:spPr/>
      <dgm:t>
        <a:bodyPr/>
        <a:lstStyle/>
        <a:p>
          <a:endParaRPr lang="en-US" sz="3200"/>
        </a:p>
      </dgm:t>
    </dgm:pt>
    <dgm:pt modelId="{85563CAB-084C-40BA-AFD2-0596844A88B7}">
      <dgm:prSet phldrT="[Text]" custT="1"/>
      <dgm:spPr/>
      <dgm:t>
        <a:bodyPr/>
        <a:lstStyle/>
        <a:p>
          <a:r>
            <a:rPr lang="en-US" sz="1200" b="1" dirty="0"/>
            <a:t>Orchestrate a Shared </a:t>
          </a:r>
          <a:r>
            <a:rPr lang="en-US" sz="1200" b="1" dirty="0" smtClean="0"/>
            <a:t>Network</a:t>
          </a:r>
          <a:r>
            <a:rPr lang="en-US" sz="1200" dirty="0" smtClean="0"/>
            <a:t>–support </a:t>
          </a:r>
          <a:r>
            <a:rPr lang="en-US" sz="1200" dirty="0"/>
            <a:t>multiple services on shared governance infrastructure</a:t>
          </a:r>
        </a:p>
      </dgm:t>
    </dgm:pt>
    <dgm:pt modelId="{6F077CF9-3BAF-46E5-A6EE-FB572E42D3CB}" type="parTrans" cxnId="{8897EF62-23C1-4B1D-9CE4-78F8B0696032}">
      <dgm:prSet/>
      <dgm:spPr/>
      <dgm:t>
        <a:bodyPr/>
        <a:lstStyle/>
        <a:p>
          <a:endParaRPr lang="en-US" sz="3200"/>
        </a:p>
      </dgm:t>
    </dgm:pt>
    <dgm:pt modelId="{BF4AF028-6AB6-4866-A915-E84B2112C9A4}" type="sibTrans" cxnId="{8897EF62-23C1-4B1D-9CE4-78F8B0696032}">
      <dgm:prSet/>
      <dgm:spPr/>
      <dgm:t>
        <a:bodyPr/>
        <a:lstStyle/>
        <a:p>
          <a:endParaRPr lang="en-US" sz="3200"/>
        </a:p>
      </dgm:t>
    </dgm:pt>
    <dgm:pt modelId="{BDA0B6A3-9C18-4367-9D64-B9076F76CBD4}">
      <dgm:prSet phldrT="[Text]" custT="1"/>
      <dgm:spPr/>
      <dgm:t>
        <a:bodyPr/>
        <a:lstStyle/>
        <a:p>
          <a:r>
            <a:rPr lang="en-US" sz="1200" b="1" dirty="0"/>
            <a:t>Provide Access to Strategic Stakeholders </a:t>
          </a:r>
          <a:r>
            <a:rPr lang="en-US" sz="1200" dirty="0"/>
            <a:t>– MNOs| OEMs| Partners| Suppliers| Taxman| Legal| Regulatory</a:t>
          </a:r>
        </a:p>
      </dgm:t>
    </dgm:pt>
    <dgm:pt modelId="{1983E7EF-D582-4AB9-B4BE-24FFEEE5A7BA}" type="sibTrans" cxnId="{24F8D62C-ECFB-40EB-9EF0-230D39FCE31C}">
      <dgm:prSet/>
      <dgm:spPr/>
      <dgm:t>
        <a:bodyPr/>
        <a:lstStyle/>
        <a:p>
          <a:endParaRPr lang="en-US" sz="3200"/>
        </a:p>
      </dgm:t>
    </dgm:pt>
    <dgm:pt modelId="{F6628818-7CC3-4111-A34F-7FA931347A0E}" type="parTrans" cxnId="{24F8D62C-ECFB-40EB-9EF0-230D39FCE31C}">
      <dgm:prSet/>
      <dgm:spPr/>
      <dgm:t>
        <a:bodyPr/>
        <a:lstStyle/>
        <a:p>
          <a:endParaRPr lang="en-US" sz="3200"/>
        </a:p>
      </dgm:t>
    </dgm:pt>
    <dgm:pt modelId="{EC926D3E-2431-4E31-BEEC-F974175C844B}" type="pres">
      <dgm:prSet presAssocID="{A8903A4D-9A8D-4682-82DA-1B7C3F1479E9}" presName="Name0" presStyleCnt="0">
        <dgm:presLayoutVars>
          <dgm:dir/>
          <dgm:resizeHandles val="exact"/>
        </dgm:presLayoutVars>
      </dgm:prSet>
      <dgm:spPr/>
    </dgm:pt>
    <dgm:pt modelId="{F49E7DC4-DD2A-4CA7-979F-AAA8A45A4F97}" type="pres">
      <dgm:prSet presAssocID="{FB058217-8380-4C6B-A2D2-ADB32287EBF8}" presName="composite" presStyleCnt="0"/>
      <dgm:spPr/>
    </dgm:pt>
    <dgm:pt modelId="{55B4B158-0FC8-488F-9EAF-88A49B4F0620}" type="pres">
      <dgm:prSet presAssocID="{FB058217-8380-4C6B-A2D2-ADB32287EBF8}" presName="bgChev" presStyleLbl="node1" presStyleIdx="0" presStyleCnt="3"/>
      <dgm:spPr/>
    </dgm:pt>
    <dgm:pt modelId="{FE18CAAC-017B-4FCB-AFFD-0F02DAAC081B}" type="pres">
      <dgm:prSet presAssocID="{FB058217-8380-4C6B-A2D2-ADB32287EBF8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D0E40-EEB5-4AA8-AC40-FD657F3F8833}" type="pres">
      <dgm:prSet presAssocID="{458CC94C-2F8E-47C0-9E9F-1C5F65DA70EF}" presName="compositeSpace" presStyleCnt="0"/>
      <dgm:spPr/>
    </dgm:pt>
    <dgm:pt modelId="{C01ABDB2-5C56-492D-BC98-112F9F078C91}" type="pres">
      <dgm:prSet presAssocID="{BDA0B6A3-9C18-4367-9D64-B9076F76CBD4}" presName="composite" presStyleCnt="0"/>
      <dgm:spPr/>
    </dgm:pt>
    <dgm:pt modelId="{0DEA5E17-CAE3-4DA3-9974-6773A6129889}" type="pres">
      <dgm:prSet presAssocID="{BDA0B6A3-9C18-4367-9D64-B9076F76CBD4}" presName="bgChev" presStyleLbl="node1" presStyleIdx="1" presStyleCnt="3"/>
      <dgm:spPr/>
    </dgm:pt>
    <dgm:pt modelId="{717E138B-814C-4CBA-8D15-DD1D9C2EF8F3}" type="pres">
      <dgm:prSet presAssocID="{BDA0B6A3-9C18-4367-9D64-B9076F76CBD4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D300-C706-42F3-BC32-AF4A30FC1F02}" type="pres">
      <dgm:prSet presAssocID="{1983E7EF-D582-4AB9-B4BE-24FFEEE5A7BA}" presName="compositeSpace" presStyleCnt="0"/>
      <dgm:spPr/>
    </dgm:pt>
    <dgm:pt modelId="{1AECEC57-D939-4892-B981-1507A48A95BB}" type="pres">
      <dgm:prSet presAssocID="{85563CAB-084C-40BA-AFD2-0596844A88B7}" presName="composite" presStyleCnt="0"/>
      <dgm:spPr/>
    </dgm:pt>
    <dgm:pt modelId="{3BD60802-0FF7-43C5-A9F9-D2F01D882E2B}" type="pres">
      <dgm:prSet presAssocID="{85563CAB-084C-40BA-AFD2-0596844A88B7}" presName="bgChev" presStyleLbl="node1" presStyleIdx="2" presStyleCnt="3"/>
      <dgm:spPr/>
    </dgm:pt>
    <dgm:pt modelId="{3B07C96B-D925-4C17-8AE0-8A2167846BFF}" type="pres">
      <dgm:prSet presAssocID="{85563CAB-084C-40BA-AFD2-0596844A88B7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FE5D2-DD6A-4A30-A0BA-6DC5C23D7A4A}" type="presOf" srcId="{FB058217-8380-4C6B-A2D2-ADB32287EBF8}" destId="{FE18CAAC-017B-4FCB-AFFD-0F02DAAC081B}" srcOrd="0" destOrd="0" presId="urn:microsoft.com/office/officeart/2005/8/layout/chevronAccent+Icon"/>
    <dgm:cxn modelId="{24F8D62C-ECFB-40EB-9EF0-230D39FCE31C}" srcId="{A8903A4D-9A8D-4682-82DA-1B7C3F1479E9}" destId="{BDA0B6A3-9C18-4367-9D64-B9076F76CBD4}" srcOrd="1" destOrd="0" parTransId="{F6628818-7CC3-4111-A34F-7FA931347A0E}" sibTransId="{1983E7EF-D582-4AB9-B4BE-24FFEEE5A7BA}"/>
    <dgm:cxn modelId="{EE0FE908-3EC7-48C6-AE6F-26C714CF650D}" type="presOf" srcId="{85563CAB-084C-40BA-AFD2-0596844A88B7}" destId="{3B07C96B-D925-4C17-8AE0-8A2167846BFF}" srcOrd="0" destOrd="0" presId="urn:microsoft.com/office/officeart/2005/8/layout/chevronAccent+Icon"/>
    <dgm:cxn modelId="{574C7008-B4B8-498D-BFC2-59B2B351097B}" srcId="{A8903A4D-9A8D-4682-82DA-1B7C3F1479E9}" destId="{FB058217-8380-4C6B-A2D2-ADB32287EBF8}" srcOrd="0" destOrd="0" parTransId="{D53FE57A-1D53-4FFA-9E4F-1A4C1C883A94}" sibTransId="{458CC94C-2F8E-47C0-9E9F-1C5F65DA70EF}"/>
    <dgm:cxn modelId="{E903D071-ADEA-4082-B3DE-F2EBBC9DE388}" type="presOf" srcId="{A8903A4D-9A8D-4682-82DA-1B7C3F1479E9}" destId="{EC926D3E-2431-4E31-BEEC-F974175C844B}" srcOrd="0" destOrd="0" presId="urn:microsoft.com/office/officeart/2005/8/layout/chevronAccent+Icon"/>
    <dgm:cxn modelId="{B95C5472-81FB-474D-9A7D-12F48B8497EF}" type="presOf" srcId="{BDA0B6A3-9C18-4367-9D64-B9076F76CBD4}" destId="{717E138B-814C-4CBA-8D15-DD1D9C2EF8F3}" srcOrd="0" destOrd="0" presId="urn:microsoft.com/office/officeart/2005/8/layout/chevronAccent+Icon"/>
    <dgm:cxn modelId="{8897EF62-23C1-4B1D-9CE4-78F8B0696032}" srcId="{A8903A4D-9A8D-4682-82DA-1B7C3F1479E9}" destId="{85563CAB-084C-40BA-AFD2-0596844A88B7}" srcOrd="2" destOrd="0" parTransId="{6F077CF9-3BAF-46E5-A6EE-FB572E42D3CB}" sibTransId="{BF4AF028-6AB6-4866-A915-E84B2112C9A4}"/>
    <dgm:cxn modelId="{74A19C7D-1656-4874-8379-5E2C24B910CF}" type="presParOf" srcId="{EC926D3E-2431-4E31-BEEC-F974175C844B}" destId="{F49E7DC4-DD2A-4CA7-979F-AAA8A45A4F97}" srcOrd="0" destOrd="0" presId="urn:microsoft.com/office/officeart/2005/8/layout/chevronAccent+Icon"/>
    <dgm:cxn modelId="{C5097BCF-C911-4679-9A01-A8E036838883}" type="presParOf" srcId="{F49E7DC4-DD2A-4CA7-979F-AAA8A45A4F97}" destId="{55B4B158-0FC8-488F-9EAF-88A49B4F0620}" srcOrd="0" destOrd="0" presId="urn:microsoft.com/office/officeart/2005/8/layout/chevronAccent+Icon"/>
    <dgm:cxn modelId="{04EB200F-F766-4047-A987-9892AFC638CF}" type="presParOf" srcId="{F49E7DC4-DD2A-4CA7-979F-AAA8A45A4F97}" destId="{FE18CAAC-017B-4FCB-AFFD-0F02DAAC081B}" srcOrd="1" destOrd="0" presId="urn:microsoft.com/office/officeart/2005/8/layout/chevronAccent+Icon"/>
    <dgm:cxn modelId="{74719CB8-BA64-4A78-8AE8-AC5001ED3C81}" type="presParOf" srcId="{EC926D3E-2431-4E31-BEEC-F974175C844B}" destId="{DC3D0E40-EEB5-4AA8-AC40-FD657F3F8833}" srcOrd="1" destOrd="0" presId="urn:microsoft.com/office/officeart/2005/8/layout/chevronAccent+Icon"/>
    <dgm:cxn modelId="{E3AC2DFC-28F5-4AD1-8CE8-895CBBF70596}" type="presParOf" srcId="{EC926D3E-2431-4E31-BEEC-F974175C844B}" destId="{C01ABDB2-5C56-492D-BC98-112F9F078C91}" srcOrd="2" destOrd="0" presId="urn:microsoft.com/office/officeart/2005/8/layout/chevronAccent+Icon"/>
    <dgm:cxn modelId="{BD29D026-B7E1-4C02-807B-C2A46D215F02}" type="presParOf" srcId="{C01ABDB2-5C56-492D-BC98-112F9F078C91}" destId="{0DEA5E17-CAE3-4DA3-9974-6773A6129889}" srcOrd="0" destOrd="0" presId="urn:microsoft.com/office/officeart/2005/8/layout/chevronAccent+Icon"/>
    <dgm:cxn modelId="{091E614D-C4C4-47AE-B3E1-43389590B248}" type="presParOf" srcId="{C01ABDB2-5C56-492D-BC98-112F9F078C91}" destId="{717E138B-814C-4CBA-8D15-DD1D9C2EF8F3}" srcOrd="1" destOrd="0" presId="urn:microsoft.com/office/officeart/2005/8/layout/chevronAccent+Icon"/>
    <dgm:cxn modelId="{964D36B5-03AC-43BE-A731-9B32EDF293B1}" type="presParOf" srcId="{EC926D3E-2431-4E31-BEEC-F974175C844B}" destId="{167DD300-C706-42F3-BC32-AF4A30FC1F02}" srcOrd="3" destOrd="0" presId="urn:microsoft.com/office/officeart/2005/8/layout/chevronAccent+Icon"/>
    <dgm:cxn modelId="{A5F9174F-1B05-4F70-8E9F-AA0979C1B4CF}" type="presParOf" srcId="{EC926D3E-2431-4E31-BEEC-F974175C844B}" destId="{1AECEC57-D939-4892-B981-1507A48A95BB}" srcOrd="4" destOrd="0" presId="urn:microsoft.com/office/officeart/2005/8/layout/chevronAccent+Icon"/>
    <dgm:cxn modelId="{E4B3A286-9715-48E1-9EDB-940883C45DE7}" type="presParOf" srcId="{1AECEC57-D939-4892-B981-1507A48A95BB}" destId="{3BD60802-0FF7-43C5-A9F9-D2F01D882E2B}" srcOrd="0" destOrd="0" presId="urn:microsoft.com/office/officeart/2005/8/layout/chevronAccent+Icon"/>
    <dgm:cxn modelId="{C566A0CB-E6CD-405C-A624-C72F0740EA72}" type="presParOf" srcId="{1AECEC57-D939-4892-B981-1507A48A95BB}" destId="{3B07C96B-D925-4C17-8AE0-8A2167846BF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0F518-4F06-4134-BD43-CEC40B507FA9}">
      <dsp:nvSpPr>
        <dsp:cNvPr id="0" name=""/>
        <dsp:cNvSpPr/>
      </dsp:nvSpPr>
      <dsp:spPr>
        <a:xfrm>
          <a:off x="0" y="58"/>
          <a:ext cx="7979170" cy="6347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DLT cannot be taken as a </a:t>
          </a:r>
          <a:r>
            <a:rPr lang="en-GB" sz="1600" kern="1200" dirty="0" err="1" smtClean="0"/>
            <a:t>silo’d</a:t>
          </a:r>
          <a:r>
            <a:rPr lang="en-GB" sz="1600" kern="1200" dirty="0" smtClean="0"/>
            <a:t> business but involves other business technology enablers.</a:t>
          </a:r>
        </a:p>
      </dsp:txBody>
      <dsp:txXfrm>
        <a:off x="30985" y="31043"/>
        <a:ext cx="7917200" cy="572754"/>
      </dsp:txXfrm>
    </dsp:sp>
    <dsp:sp modelId="{84B1C32D-9710-44A9-AE8F-697BF97FEF9E}">
      <dsp:nvSpPr>
        <dsp:cNvPr id="0" name=""/>
        <dsp:cNvSpPr/>
      </dsp:nvSpPr>
      <dsp:spPr>
        <a:xfrm>
          <a:off x="0" y="724063"/>
          <a:ext cx="7979170" cy="6347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We will be 80% business and 20% technology focused.</a:t>
          </a:r>
        </a:p>
      </dsp:txBody>
      <dsp:txXfrm>
        <a:off x="30985" y="755048"/>
        <a:ext cx="7917200" cy="572754"/>
      </dsp:txXfrm>
    </dsp:sp>
    <dsp:sp modelId="{C5047C15-1FC0-4574-9FCF-0FD45821708D}">
      <dsp:nvSpPr>
        <dsp:cNvPr id="0" name=""/>
        <dsp:cNvSpPr/>
      </dsp:nvSpPr>
      <dsp:spPr>
        <a:xfrm>
          <a:off x="0" y="1448068"/>
          <a:ext cx="7979170" cy="6347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The ecosystem is multi-stakeholder - includes </a:t>
          </a:r>
          <a:r>
            <a:rPr lang="en-GB" sz="1600" kern="1200" dirty="0" err="1" smtClean="0"/>
            <a:t>Opcos</a:t>
          </a:r>
          <a:r>
            <a:rPr lang="en-GB" sz="1600" kern="1200" dirty="0" smtClean="0"/>
            <a:t>, Wholesale Carriers, Banks, Mobile players/ Enterprise and Policy makers.</a:t>
          </a:r>
        </a:p>
      </dsp:txBody>
      <dsp:txXfrm>
        <a:off x="30985" y="1479053"/>
        <a:ext cx="7917200" cy="572754"/>
      </dsp:txXfrm>
    </dsp:sp>
    <dsp:sp modelId="{D920635E-C0D6-4E87-9F9E-BCF7A1386DC4}">
      <dsp:nvSpPr>
        <dsp:cNvPr id="0" name=""/>
        <dsp:cNvSpPr/>
      </dsp:nvSpPr>
      <dsp:spPr>
        <a:xfrm>
          <a:off x="0" y="2172073"/>
          <a:ext cx="7979170" cy="634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We will show demonstrable proof points to the evolving opportunities.</a:t>
          </a:r>
          <a:endParaRPr lang="en-GB" sz="1600" kern="1200" dirty="0"/>
        </a:p>
      </dsp:txBody>
      <dsp:txXfrm>
        <a:off x="30985" y="2203058"/>
        <a:ext cx="7917200" cy="572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B73F5-066B-41C5-80CE-8222AAA4D5A6}">
      <dsp:nvSpPr>
        <dsp:cNvPr id="0" name=""/>
        <dsp:cNvSpPr/>
      </dsp:nvSpPr>
      <dsp:spPr>
        <a:xfrm>
          <a:off x="61" y="0"/>
          <a:ext cx="824384" cy="34942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Payments</a:t>
          </a:r>
          <a:endParaRPr lang="en-US" sz="800" b="1" kern="1200" dirty="0"/>
        </a:p>
      </dsp:txBody>
      <dsp:txXfrm>
        <a:off x="61" y="1397692"/>
        <a:ext cx="824384" cy="1397692"/>
      </dsp:txXfrm>
    </dsp:sp>
    <dsp:sp modelId="{837196CF-30A9-43BD-BEBC-F4173923DA82}">
      <dsp:nvSpPr>
        <dsp:cNvPr id="0" name=""/>
        <dsp:cNvSpPr/>
      </dsp:nvSpPr>
      <dsp:spPr>
        <a:xfrm>
          <a:off x="24793" y="209653"/>
          <a:ext cx="774921" cy="11635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18631-C2F2-4EAE-B8CB-1214F4B1694F}">
      <dsp:nvSpPr>
        <dsp:cNvPr id="0" name=""/>
        <dsp:cNvSpPr/>
      </dsp:nvSpPr>
      <dsp:spPr>
        <a:xfrm>
          <a:off x="849178" y="0"/>
          <a:ext cx="824384" cy="34942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Wholesale Settlement</a:t>
          </a:r>
          <a:endParaRPr lang="en-US" sz="1000" b="1" kern="1200" dirty="0"/>
        </a:p>
      </dsp:txBody>
      <dsp:txXfrm>
        <a:off x="849178" y="1397692"/>
        <a:ext cx="824384" cy="1397692"/>
      </dsp:txXfrm>
    </dsp:sp>
    <dsp:sp modelId="{A70CB090-5E9D-4C62-8AB3-5BC81FC8D139}">
      <dsp:nvSpPr>
        <dsp:cNvPr id="0" name=""/>
        <dsp:cNvSpPr/>
      </dsp:nvSpPr>
      <dsp:spPr>
        <a:xfrm>
          <a:off x="873909" y="209653"/>
          <a:ext cx="774921" cy="11635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C8506-F9F0-4DA4-A1DD-E40902DC56D9}">
      <dsp:nvSpPr>
        <dsp:cNvPr id="0" name=""/>
        <dsp:cNvSpPr/>
      </dsp:nvSpPr>
      <dsp:spPr>
        <a:xfrm>
          <a:off x="1698294" y="0"/>
          <a:ext cx="824384" cy="34942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Identity &amp;  Access </a:t>
          </a:r>
          <a:r>
            <a:rPr lang="en-US" sz="1000" b="1" kern="1200" dirty="0" err="1" smtClean="0"/>
            <a:t>Mgmt</a:t>
          </a:r>
          <a:endParaRPr lang="en-US" sz="1000" b="1" kern="1200" dirty="0"/>
        </a:p>
      </dsp:txBody>
      <dsp:txXfrm>
        <a:off x="1698294" y="1397692"/>
        <a:ext cx="824384" cy="1397692"/>
      </dsp:txXfrm>
    </dsp:sp>
    <dsp:sp modelId="{209B09EC-9524-4241-8D5E-B644CC280A5F}">
      <dsp:nvSpPr>
        <dsp:cNvPr id="0" name=""/>
        <dsp:cNvSpPr/>
      </dsp:nvSpPr>
      <dsp:spPr>
        <a:xfrm>
          <a:off x="1723025" y="209653"/>
          <a:ext cx="774921" cy="11635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1D326-F795-4F94-884A-5E366BD736C0}">
      <dsp:nvSpPr>
        <dsp:cNvPr id="0" name=""/>
        <dsp:cNvSpPr/>
      </dsp:nvSpPr>
      <dsp:spPr>
        <a:xfrm>
          <a:off x="2547410" y="0"/>
          <a:ext cx="824384" cy="34942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Supply Chain</a:t>
          </a:r>
          <a:endParaRPr lang="en-US" sz="1000" b="1" kern="1200" dirty="0"/>
        </a:p>
      </dsp:txBody>
      <dsp:txXfrm>
        <a:off x="2547410" y="1397692"/>
        <a:ext cx="824384" cy="1397692"/>
      </dsp:txXfrm>
    </dsp:sp>
    <dsp:sp modelId="{EA4C7A6D-117C-48E3-A491-50EDAEF2C7A2}">
      <dsp:nvSpPr>
        <dsp:cNvPr id="0" name=""/>
        <dsp:cNvSpPr/>
      </dsp:nvSpPr>
      <dsp:spPr>
        <a:xfrm>
          <a:off x="2572141" y="209653"/>
          <a:ext cx="774921" cy="116357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EEB1D-C20C-42A8-8346-EE757A02101C}">
      <dsp:nvSpPr>
        <dsp:cNvPr id="0" name=""/>
        <dsp:cNvSpPr/>
      </dsp:nvSpPr>
      <dsp:spPr>
        <a:xfrm>
          <a:off x="3396526" y="0"/>
          <a:ext cx="824384" cy="34942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Blockchain as a Service (</a:t>
          </a:r>
          <a:r>
            <a:rPr lang="en-US" sz="1000" b="1" kern="1200" dirty="0" err="1" smtClean="0"/>
            <a:t>BaaS</a:t>
          </a:r>
          <a:r>
            <a:rPr lang="en-US" sz="1000" b="1" kern="1200" dirty="0" smtClean="0"/>
            <a:t>)</a:t>
          </a:r>
          <a:endParaRPr lang="en-US" sz="1000" b="1" kern="1200" dirty="0"/>
        </a:p>
      </dsp:txBody>
      <dsp:txXfrm>
        <a:off x="3396526" y="1397692"/>
        <a:ext cx="824384" cy="1397692"/>
      </dsp:txXfrm>
    </dsp:sp>
    <dsp:sp modelId="{4C55AD83-94A1-4E35-9B1E-CF0878F244DC}">
      <dsp:nvSpPr>
        <dsp:cNvPr id="0" name=""/>
        <dsp:cNvSpPr/>
      </dsp:nvSpPr>
      <dsp:spPr>
        <a:xfrm>
          <a:off x="3421257" y="209653"/>
          <a:ext cx="774921" cy="11635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44EF8-19F5-424D-BCE1-37D4498399E2}">
      <dsp:nvSpPr>
        <dsp:cNvPr id="0" name=""/>
        <dsp:cNvSpPr/>
      </dsp:nvSpPr>
      <dsp:spPr>
        <a:xfrm>
          <a:off x="4245642" y="0"/>
          <a:ext cx="824384" cy="34942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Fraud </a:t>
          </a:r>
          <a:r>
            <a:rPr lang="en-US" sz="1000" b="1" kern="1200" dirty="0" err="1" smtClean="0"/>
            <a:t>Mgmt</a:t>
          </a:r>
          <a:endParaRPr lang="en-US" sz="1000" b="1" kern="1200" dirty="0"/>
        </a:p>
      </dsp:txBody>
      <dsp:txXfrm>
        <a:off x="4245642" y="1397692"/>
        <a:ext cx="824384" cy="1397692"/>
      </dsp:txXfrm>
    </dsp:sp>
    <dsp:sp modelId="{73CD1AFB-9991-4191-9516-39BE9150F8D8}">
      <dsp:nvSpPr>
        <dsp:cNvPr id="0" name=""/>
        <dsp:cNvSpPr/>
      </dsp:nvSpPr>
      <dsp:spPr>
        <a:xfrm>
          <a:off x="4270374" y="209653"/>
          <a:ext cx="774921" cy="116357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AC20E-A42F-4282-BBB8-9F82AF2D0189}">
      <dsp:nvSpPr>
        <dsp:cNvPr id="0" name=""/>
        <dsp:cNvSpPr/>
      </dsp:nvSpPr>
      <dsp:spPr>
        <a:xfrm>
          <a:off x="202803" y="2539398"/>
          <a:ext cx="4664481" cy="52413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C3B37-805A-442D-990B-682E0A2655AA}">
      <dsp:nvSpPr>
        <dsp:cNvPr id="0" name=""/>
        <dsp:cNvSpPr/>
      </dsp:nvSpPr>
      <dsp:spPr>
        <a:xfrm>
          <a:off x="567094" y="0"/>
          <a:ext cx="6427072" cy="33956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7A192-204A-4659-A14F-8C6DEAEFED18}">
      <dsp:nvSpPr>
        <dsp:cNvPr id="0" name=""/>
        <dsp:cNvSpPr/>
      </dsp:nvSpPr>
      <dsp:spPr>
        <a:xfrm>
          <a:off x="646" y="1018698"/>
          <a:ext cx="1035612" cy="1358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Prioritise</a:t>
          </a:r>
          <a:r>
            <a:rPr lang="en-US" sz="1300" kern="1200" dirty="0" smtClean="0"/>
            <a:t> </a:t>
          </a:r>
          <a:r>
            <a:rPr lang="en-US" sz="1300" kern="1200" dirty="0"/>
            <a:t>Use Case within Focus Area</a:t>
          </a:r>
        </a:p>
      </dsp:txBody>
      <dsp:txXfrm>
        <a:off x="51200" y="1069252"/>
        <a:ext cx="934504" cy="1257156"/>
      </dsp:txXfrm>
    </dsp:sp>
    <dsp:sp modelId="{C9DE6B43-F483-43F7-8137-492AC35234C5}">
      <dsp:nvSpPr>
        <dsp:cNvPr id="0" name=""/>
        <dsp:cNvSpPr/>
      </dsp:nvSpPr>
      <dsp:spPr>
        <a:xfrm>
          <a:off x="1088039" y="1018698"/>
          <a:ext cx="1035612" cy="13582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Prepare Concept</a:t>
          </a:r>
        </a:p>
      </dsp:txBody>
      <dsp:txXfrm>
        <a:off x="1138593" y="1069252"/>
        <a:ext cx="934504" cy="1257156"/>
      </dsp:txXfrm>
    </dsp:sp>
    <dsp:sp modelId="{7BEC1D5A-FD12-4173-BB56-BB35DE787A58}">
      <dsp:nvSpPr>
        <dsp:cNvPr id="0" name=""/>
        <dsp:cNvSpPr/>
      </dsp:nvSpPr>
      <dsp:spPr>
        <a:xfrm>
          <a:off x="2175431" y="1018698"/>
          <a:ext cx="1035612" cy="13582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Trial </a:t>
          </a:r>
          <a:r>
            <a:rPr lang="en-US" sz="1300" kern="1200" dirty="0" smtClean="0"/>
            <a:t>Concept (POC and/or MVP)</a:t>
          </a:r>
          <a:endParaRPr lang="en-US" sz="1300" kern="1200" dirty="0"/>
        </a:p>
      </dsp:txBody>
      <dsp:txXfrm>
        <a:off x="2225985" y="1069252"/>
        <a:ext cx="934504" cy="1257156"/>
      </dsp:txXfrm>
    </dsp:sp>
    <dsp:sp modelId="{D6E9AABB-9ED4-48B5-8C58-4B0F2DD8A2F4}">
      <dsp:nvSpPr>
        <dsp:cNvPr id="0" name=""/>
        <dsp:cNvSpPr/>
      </dsp:nvSpPr>
      <dsp:spPr>
        <a:xfrm>
          <a:off x="3262824" y="1018698"/>
          <a:ext cx="1035612" cy="13582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Get GSMA Board Support</a:t>
          </a:r>
        </a:p>
      </dsp:txBody>
      <dsp:txXfrm>
        <a:off x="3313378" y="1069252"/>
        <a:ext cx="934504" cy="1257156"/>
      </dsp:txXfrm>
    </dsp:sp>
    <dsp:sp modelId="{DBE8793B-83C3-4B38-AFF5-45930C5CCBF8}">
      <dsp:nvSpPr>
        <dsp:cNvPr id="0" name=""/>
        <dsp:cNvSpPr/>
      </dsp:nvSpPr>
      <dsp:spPr>
        <a:xfrm>
          <a:off x="4350217" y="1018698"/>
          <a:ext cx="1035612" cy="13582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Create MVP with interested operators/ vendors</a:t>
          </a:r>
        </a:p>
      </dsp:txBody>
      <dsp:txXfrm>
        <a:off x="4400771" y="1069252"/>
        <a:ext cx="934504" cy="1257156"/>
      </dsp:txXfrm>
    </dsp:sp>
    <dsp:sp modelId="{A696543B-56F8-4A6E-B928-A154A199FDA5}">
      <dsp:nvSpPr>
        <dsp:cNvPr id="0" name=""/>
        <dsp:cNvSpPr/>
      </dsp:nvSpPr>
      <dsp:spPr>
        <a:xfrm>
          <a:off x="5437610" y="1018698"/>
          <a:ext cx="1035612" cy="1358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Standardize</a:t>
          </a:r>
        </a:p>
      </dsp:txBody>
      <dsp:txXfrm>
        <a:off x="5488164" y="1069252"/>
        <a:ext cx="934504" cy="1257156"/>
      </dsp:txXfrm>
    </dsp:sp>
    <dsp:sp modelId="{811F03D2-2863-499D-8443-4CB4E7C5C771}">
      <dsp:nvSpPr>
        <dsp:cNvPr id="0" name=""/>
        <dsp:cNvSpPr/>
      </dsp:nvSpPr>
      <dsp:spPr>
        <a:xfrm>
          <a:off x="6525003" y="1018698"/>
          <a:ext cx="1035612" cy="13582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Commercial Launch</a:t>
          </a:r>
        </a:p>
      </dsp:txBody>
      <dsp:txXfrm>
        <a:off x="6575557" y="1069252"/>
        <a:ext cx="934504" cy="1257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BE4C3-AA62-4CDE-BAB9-B1677A36B8E7}">
      <dsp:nvSpPr>
        <dsp:cNvPr id="0" name=""/>
        <dsp:cNvSpPr/>
      </dsp:nvSpPr>
      <dsp:spPr>
        <a:xfrm rot="5400000">
          <a:off x="244298" y="2158552"/>
          <a:ext cx="722064" cy="12014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00D31-FDD1-4E0F-B1FB-ECFFC1207C4B}">
      <dsp:nvSpPr>
        <dsp:cNvPr id="0" name=""/>
        <dsp:cNvSpPr/>
      </dsp:nvSpPr>
      <dsp:spPr>
        <a:xfrm>
          <a:off x="123768" y="2517541"/>
          <a:ext cx="1084720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Settlement Costs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Automation to save monthly and annual settlement costs</a:t>
          </a:r>
          <a:endParaRPr lang="en-US" sz="1100" b="1" kern="1200" dirty="0"/>
        </a:p>
      </dsp:txBody>
      <dsp:txXfrm>
        <a:off x="123768" y="2517541"/>
        <a:ext cx="1084720" cy="950820"/>
      </dsp:txXfrm>
    </dsp:sp>
    <dsp:sp modelId="{83938D43-287E-45EB-AD71-3B54807D7976}">
      <dsp:nvSpPr>
        <dsp:cNvPr id="0" name=""/>
        <dsp:cNvSpPr/>
      </dsp:nvSpPr>
      <dsp:spPr>
        <a:xfrm>
          <a:off x="1003824" y="2070096"/>
          <a:ext cx="204664" cy="20466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354C2-E600-4A85-B5CD-F77D13AD8617}">
      <dsp:nvSpPr>
        <dsp:cNvPr id="0" name=""/>
        <dsp:cNvSpPr/>
      </dsp:nvSpPr>
      <dsp:spPr>
        <a:xfrm rot="5400000">
          <a:off x="1572208" y="1829960"/>
          <a:ext cx="722064" cy="12014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256E5-CFE8-4869-82B0-A796DB55F43D}">
      <dsp:nvSpPr>
        <dsp:cNvPr id="0" name=""/>
        <dsp:cNvSpPr/>
      </dsp:nvSpPr>
      <dsp:spPr>
        <a:xfrm>
          <a:off x="1451677" y="2188949"/>
          <a:ext cx="1084720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Disputes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Shared Smart Contract logic to eliminate process discrepancies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1677" y="2188949"/>
        <a:ext cx="1084720" cy="950820"/>
      </dsp:txXfrm>
    </dsp:sp>
    <dsp:sp modelId="{CF282D43-6BA8-4B82-A55A-52FF700C72D2}">
      <dsp:nvSpPr>
        <dsp:cNvPr id="0" name=""/>
        <dsp:cNvSpPr/>
      </dsp:nvSpPr>
      <dsp:spPr>
        <a:xfrm>
          <a:off x="2331733" y="1741504"/>
          <a:ext cx="204664" cy="20466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920F8-3AFE-49B8-81C0-ED891BEDE3EF}">
      <dsp:nvSpPr>
        <dsp:cNvPr id="0" name=""/>
        <dsp:cNvSpPr/>
      </dsp:nvSpPr>
      <dsp:spPr>
        <a:xfrm rot="5400000">
          <a:off x="2900117" y="1501367"/>
          <a:ext cx="722064" cy="12014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3B935-A851-4D20-8B9C-6F2047DC378C}">
      <dsp:nvSpPr>
        <dsp:cNvPr id="0" name=""/>
        <dsp:cNvSpPr/>
      </dsp:nvSpPr>
      <dsp:spPr>
        <a:xfrm>
          <a:off x="2761629" y="1861003"/>
          <a:ext cx="1247612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Contracts Management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Enable management of dynamic contracts and SLAs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1629" y="1861003"/>
        <a:ext cx="1247612" cy="950820"/>
      </dsp:txXfrm>
    </dsp:sp>
    <dsp:sp modelId="{B2AFCAC4-B958-426C-9F85-D705FB58BD13}">
      <dsp:nvSpPr>
        <dsp:cNvPr id="0" name=""/>
        <dsp:cNvSpPr/>
      </dsp:nvSpPr>
      <dsp:spPr>
        <a:xfrm>
          <a:off x="3659642" y="1412911"/>
          <a:ext cx="204664" cy="20466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8D137-D8B5-42FF-AA5A-0D79188FB2D9}">
      <dsp:nvSpPr>
        <dsp:cNvPr id="0" name=""/>
        <dsp:cNvSpPr/>
      </dsp:nvSpPr>
      <dsp:spPr>
        <a:xfrm rot="5400000">
          <a:off x="4228026" y="1172775"/>
          <a:ext cx="722064" cy="120149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85015-3D86-4C00-B896-88A0AEDE2EA1}">
      <dsp:nvSpPr>
        <dsp:cNvPr id="0" name=""/>
        <dsp:cNvSpPr/>
      </dsp:nvSpPr>
      <dsp:spPr>
        <a:xfrm>
          <a:off x="4107495" y="1531764"/>
          <a:ext cx="1084720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Payments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/>
            <a:t>Payments integration to settlement use cases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/>
            <a:t>Cross border payment support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/>
            <a:t>Digital currency with telco exchange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</dsp:txBody>
      <dsp:txXfrm>
        <a:off x="4107495" y="1531764"/>
        <a:ext cx="1084720" cy="950820"/>
      </dsp:txXfrm>
    </dsp:sp>
    <dsp:sp modelId="{7236EA12-5473-43E8-A470-C3784F3DCFBA}">
      <dsp:nvSpPr>
        <dsp:cNvPr id="0" name=""/>
        <dsp:cNvSpPr/>
      </dsp:nvSpPr>
      <dsp:spPr>
        <a:xfrm>
          <a:off x="4987551" y="1084319"/>
          <a:ext cx="204664" cy="20466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B43C2-BAFA-4E0A-A890-C334D994025D}">
      <dsp:nvSpPr>
        <dsp:cNvPr id="0" name=""/>
        <dsp:cNvSpPr/>
      </dsp:nvSpPr>
      <dsp:spPr>
        <a:xfrm rot="5400000">
          <a:off x="5555935" y="844182"/>
          <a:ext cx="722064" cy="12014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20B58-7070-4B48-9072-09FE9EBC83A6}">
      <dsp:nvSpPr>
        <dsp:cNvPr id="0" name=""/>
        <dsp:cNvSpPr/>
      </dsp:nvSpPr>
      <dsp:spPr>
        <a:xfrm>
          <a:off x="5435405" y="1203172"/>
          <a:ext cx="1084720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Fraud Prevention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Share operational data faster to reduce or eliminate fraud</a:t>
          </a:r>
          <a:endParaRPr lang="en-US" sz="1100" b="1" kern="1200" dirty="0"/>
        </a:p>
      </dsp:txBody>
      <dsp:txXfrm>
        <a:off x="5435405" y="1203172"/>
        <a:ext cx="1084720" cy="950820"/>
      </dsp:txXfrm>
    </dsp:sp>
    <dsp:sp modelId="{A04F3BFC-E31E-4CED-9DD6-D3A2065829B7}">
      <dsp:nvSpPr>
        <dsp:cNvPr id="0" name=""/>
        <dsp:cNvSpPr/>
      </dsp:nvSpPr>
      <dsp:spPr>
        <a:xfrm>
          <a:off x="6315461" y="755726"/>
          <a:ext cx="204664" cy="204664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01B19-5B9B-4763-86B9-322331465594}">
      <dsp:nvSpPr>
        <dsp:cNvPr id="0" name=""/>
        <dsp:cNvSpPr/>
      </dsp:nvSpPr>
      <dsp:spPr>
        <a:xfrm rot="5400000">
          <a:off x="6883844" y="515590"/>
          <a:ext cx="722064" cy="12014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39049-85D2-4B56-9929-E17C728590E2}">
      <dsp:nvSpPr>
        <dsp:cNvPr id="0" name=""/>
        <dsp:cNvSpPr/>
      </dsp:nvSpPr>
      <dsp:spPr>
        <a:xfrm>
          <a:off x="6767895" y="874579"/>
          <a:ext cx="1084720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Identity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Personal identity support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Extend to device identity and tracking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Extend to device life cycle management for supply chain</a:t>
          </a:r>
        </a:p>
      </dsp:txBody>
      <dsp:txXfrm>
        <a:off x="6767895" y="874579"/>
        <a:ext cx="1084720" cy="950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F335-0D7F-4563-A19A-6C670FEE407A}">
      <dsp:nvSpPr>
        <dsp:cNvPr id="0" name=""/>
        <dsp:cNvSpPr/>
      </dsp:nvSpPr>
      <dsp:spPr>
        <a:xfrm>
          <a:off x="0" y="1018590"/>
          <a:ext cx="7560839" cy="13581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1972B-BB27-4787-9FFD-C7D42DEBFD7F}">
      <dsp:nvSpPr>
        <dsp:cNvPr id="0" name=""/>
        <dsp:cNvSpPr/>
      </dsp:nvSpPr>
      <dsp:spPr>
        <a:xfrm>
          <a:off x="1868" y="0"/>
          <a:ext cx="1088162" cy="135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BCETF#1 April 2017, Bangalore, India </a:t>
          </a:r>
          <a:r>
            <a:rPr lang="en-GB" sz="900" kern="1200" dirty="0"/>
            <a:t>- Blockchain raised as an alternative exchange mechanism and noted as an exploratory topic</a:t>
          </a:r>
        </a:p>
      </dsp:txBody>
      <dsp:txXfrm>
        <a:off x="1868" y="0"/>
        <a:ext cx="1088162" cy="1358120"/>
      </dsp:txXfrm>
    </dsp:sp>
    <dsp:sp modelId="{5A69CC87-2AE5-44D2-8B2F-594EA3367034}">
      <dsp:nvSpPr>
        <dsp:cNvPr id="0" name=""/>
        <dsp:cNvSpPr/>
      </dsp:nvSpPr>
      <dsp:spPr>
        <a:xfrm>
          <a:off x="376185" y="1527885"/>
          <a:ext cx="339530" cy="339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08820-50C9-4D00-8958-D5F5EDC7CBC8}">
      <dsp:nvSpPr>
        <dsp:cNvPr id="0" name=""/>
        <dsp:cNvSpPr/>
      </dsp:nvSpPr>
      <dsp:spPr>
        <a:xfrm>
          <a:off x="994534" y="2037181"/>
          <a:ext cx="1088162" cy="135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IDS#85 May 2018, London, UK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/>
            <a:t>IDS conducted its first workshop on blockchain for wholesale roaming and requested operators to conduct POCs</a:t>
          </a:r>
        </a:p>
      </dsp:txBody>
      <dsp:txXfrm>
        <a:off x="994534" y="2037181"/>
        <a:ext cx="1088162" cy="1358120"/>
      </dsp:txXfrm>
    </dsp:sp>
    <dsp:sp modelId="{D7501176-3CAB-4BF9-84B5-30CB52FF379A}">
      <dsp:nvSpPr>
        <dsp:cNvPr id="0" name=""/>
        <dsp:cNvSpPr/>
      </dsp:nvSpPr>
      <dsp:spPr>
        <a:xfrm>
          <a:off x="1518756" y="1527885"/>
          <a:ext cx="339530" cy="339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ED4E-283C-4755-89F1-9960B9F25856}">
      <dsp:nvSpPr>
        <dsp:cNvPr id="0" name=""/>
        <dsp:cNvSpPr/>
      </dsp:nvSpPr>
      <dsp:spPr>
        <a:xfrm>
          <a:off x="2154407" y="0"/>
          <a:ext cx="1088162" cy="135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IDS#87 May 2019, London, UK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Several successful POCs reported and presented to IDS</a:t>
          </a:r>
        </a:p>
      </dsp:txBody>
      <dsp:txXfrm>
        <a:off x="2154407" y="0"/>
        <a:ext cx="1088162" cy="1358120"/>
      </dsp:txXfrm>
    </dsp:sp>
    <dsp:sp modelId="{17703EF1-FFE2-4229-B9A4-6FA8382448F0}">
      <dsp:nvSpPr>
        <dsp:cNvPr id="0" name=""/>
        <dsp:cNvSpPr/>
      </dsp:nvSpPr>
      <dsp:spPr>
        <a:xfrm>
          <a:off x="2661327" y="1527885"/>
          <a:ext cx="339530" cy="339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35998-64BF-45DD-9D0E-49D4E521E6B0}">
      <dsp:nvSpPr>
        <dsp:cNvPr id="0" name=""/>
        <dsp:cNvSpPr/>
      </dsp:nvSpPr>
      <dsp:spPr>
        <a:xfrm>
          <a:off x="3187443" y="2037181"/>
          <a:ext cx="1088162" cy="135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GSMA Board June 2019, Hong Kong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Blockchain for roaming discussed as a GSMA board breakout session and GSMA asked to bring </a:t>
          </a:r>
          <a:r>
            <a:rPr lang="en-GB" sz="900" kern="1200" dirty="0" smtClean="0"/>
            <a:t>POC </a:t>
          </a:r>
          <a:r>
            <a:rPr lang="en-GB" sz="900" kern="1200" dirty="0"/>
            <a:t>efforts together </a:t>
          </a:r>
        </a:p>
      </dsp:txBody>
      <dsp:txXfrm>
        <a:off x="3187443" y="2037181"/>
        <a:ext cx="1088162" cy="1358120"/>
      </dsp:txXfrm>
    </dsp:sp>
    <dsp:sp modelId="{299D3B80-11CB-414D-BDBC-9FB452D31546}">
      <dsp:nvSpPr>
        <dsp:cNvPr id="0" name=""/>
        <dsp:cNvSpPr/>
      </dsp:nvSpPr>
      <dsp:spPr>
        <a:xfrm>
          <a:off x="3803897" y="1527885"/>
          <a:ext cx="339530" cy="339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8E2F7-E724-4C32-B667-A2D121B49FA3}">
      <dsp:nvSpPr>
        <dsp:cNvPr id="0" name=""/>
        <dsp:cNvSpPr/>
      </dsp:nvSpPr>
      <dsp:spPr>
        <a:xfrm>
          <a:off x="4237770" y="0"/>
          <a:ext cx="1088162" cy="135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BWR#1 September 2019, London, UK</a:t>
          </a:r>
          <a:r>
            <a:rPr lang="en-GB" sz="900" kern="1200" dirty="0"/>
            <a:t> BWR group activities kicked off with 8 participating group </a:t>
          </a:r>
          <a:r>
            <a:rPr lang="en-GB" sz="900" kern="1200" dirty="0" smtClean="0"/>
            <a:t>companies </a:t>
          </a:r>
          <a:endParaRPr lang="en-GB" sz="900" kern="1200" dirty="0"/>
        </a:p>
      </dsp:txBody>
      <dsp:txXfrm>
        <a:off x="4237770" y="0"/>
        <a:ext cx="1088162" cy="1358120"/>
      </dsp:txXfrm>
    </dsp:sp>
    <dsp:sp modelId="{B37ED3E1-A176-43FD-A6DE-C114485C89A5}">
      <dsp:nvSpPr>
        <dsp:cNvPr id="0" name=""/>
        <dsp:cNvSpPr/>
      </dsp:nvSpPr>
      <dsp:spPr>
        <a:xfrm>
          <a:off x="4946468" y="1527885"/>
          <a:ext cx="339530" cy="339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8FA50-4F3F-4067-830A-7EFE61EB6C68}">
      <dsp:nvSpPr>
        <dsp:cNvPr id="0" name=""/>
        <dsp:cNvSpPr/>
      </dsp:nvSpPr>
      <dsp:spPr>
        <a:xfrm>
          <a:off x="5380341" y="2037181"/>
          <a:ext cx="1088162" cy="135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/>
            <a:t>Above 60 BWR meetings since.. MVP 1 deployment by 31</a:t>
          </a:r>
          <a:r>
            <a:rPr lang="en-GB" sz="900" b="0" kern="1200" baseline="30000" dirty="0" smtClean="0"/>
            <a:t>st</a:t>
          </a:r>
          <a:r>
            <a:rPr lang="en-GB" sz="900" b="0" kern="1200" dirty="0" smtClean="0"/>
            <a:t>  March 2021</a:t>
          </a:r>
          <a:endParaRPr lang="en-GB" sz="900" b="0" kern="1200" dirty="0"/>
        </a:p>
      </dsp:txBody>
      <dsp:txXfrm>
        <a:off x="5380341" y="2037181"/>
        <a:ext cx="1088162" cy="1358120"/>
      </dsp:txXfrm>
    </dsp:sp>
    <dsp:sp modelId="{1A912FF9-5253-45D8-9958-55B7F589980E}">
      <dsp:nvSpPr>
        <dsp:cNvPr id="0" name=""/>
        <dsp:cNvSpPr/>
      </dsp:nvSpPr>
      <dsp:spPr>
        <a:xfrm>
          <a:off x="6089039" y="1527885"/>
          <a:ext cx="339530" cy="339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B039C-50C6-4348-BEE2-71CB2A47E688}">
      <dsp:nvSpPr>
        <dsp:cNvPr id="0" name=""/>
        <dsp:cNvSpPr/>
      </dsp:nvSpPr>
      <dsp:spPr>
        <a:xfrm rot="5400000">
          <a:off x="165272" y="862109"/>
          <a:ext cx="487102" cy="81052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60E4A-6C47-4236-ACC6-7B1B3D57E3E1}">
      <dsp:nvSpPr>
        <dsp:cNvPr id="0" name=""/>
        <dsp:cNvSpPr/>
      </dsp:nvSpPr>
      <dsp:spPr>
        <a:xfrm>
          <a:off x="83963" y="1104283"/>
          <a:ext cx="731749" cy="64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Greater Automation</a:t>
          </a:r>
        </a:p>
      </dsp:txBody>
      <dsp:txXfrm>
        <a:off x="83963" y="1104283"/>
        <a:ext cx="731749" cy="641421"/>
      </dsp:txXfrm>
    </dsp:sp>
    <dsp:sp modelId="{8BC192A3-2DB8-48DB-BB3A-579DE178CCEE}">
      <dsp:nvSpPr>
        <dsp:cNvPr id="0" name=""/>
        <dsp:cNvSpPr/>
      </dsp:nvSpPr>
      <dsp:spPr>
        <a:xfrm>
          <a:off x="677646" y="802437"/>
          <a:ext cx="138065" cy="13806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974FD-3731-4EB8-B562-9D19CD12D352}">
      <dsp:nvSpPr>
        <dsp:cNvPr id="0" name=""/>
        <dsp:cNvSpPr/>
      </dsp:nvSpPr>
      <dsp:spPr>
        <a:xfrm rot="5400000">
          <a:off x="1061077" y="640441"/>
          <a:ext cx="487102" cy="81052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670BB-CF70-43AB-B67E-571658AF38B3}">
      <dsp:nvSpPr>
        <dsp:cNvPr id="0" name=""/>
        <dsp:cNvSpPr/>
      </dsp:nvSpPr>
      <dsp:spPr>
        <a:xfrm>
          <a:off x="979767" y="882615"/>
          <a:ext cx="731749" cy="64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Fewer Disputes</a:t>
          </a:r>
        </a:p>
      </dsp:txBody>
      <dsp:txXfrm>
        <a:off x="979767" y="882615"/>
        <a:ext cx="731749" cy="641421"/>
      </dsp:txXfrm>
    </dsp:sp>
    <dsp:sp modelId="{A463852F-4B10-4F83-8054-F70B350C7883}">
      <dsp:nvSpPr>
        <dsp:cNvPr id="0" name=""/>
        <dsp:cNvSpPr/>
      </dsp:nvSpPr>
      <dsp:spPr>
        <a:xfrm>
          <a:off x="1573451" y="580769"/>
          <a:ext cx="138065" cy="13806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44319-AFD3-4A78-B233-278721F868FF}">
      <dsp:nvSpPr>
        <dsp:cNvPr id="0" name=""/>
        <dsp:cNvSpPr/>
      </dsp:nvSpPr>
      <dsp:spPr>
        <a:xfrm rot="5400000">
          <a:off x="1956881" y="418774"/>
          <a:ext cx="487102" cy="81052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B0147-3ED4-4D31-88FE-31AADCB9806C}">
      <dsp:nvSpPr>
        <dsp:cNvPr id="0" name=""/>
        <dsp:cNvSpPr/>
      </dsp:nvSpPr>
      <dsp:spPr>
        <a:xfrm>
          <a:off x="1875571" y="660947"/>
          <a:ext cx="731749" cy="64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Faster Settlement</a:t>
          </a:r>
        </a:p>
      </dsp:txBody>
      <dsp:txXfrm>
        <a:off x="1875571" y="660947"/>
        <a:ext cx="731749" cy="641421"/>
      </dsp:txXfrm>
    </dsp:sp>
    <dsp:sp modelId="{0312B126-D2C7-44BC-939A-DCBBDA64DFAE}">
      <dsp:nvSpPr>
        <dsp:cNvPr id="0" name=""/>
        <dsp:cNvSpPr/>
      </dsp:nvSpPr>
      <dsp:spPr>
        <a:xfrm>
          <a:off x="2469255" y="359102"/>
          <a:ext cx="138065" cy="13806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2265D-1BA2-4AEA-9B57-7EC605DCC5BB}">
      <dsp:nvSpPr>
        <dsp:cNvPr id="0" name=""/>
        <dsp:cNvSpPr/>
      </dsp:nvSpPr>
      <dsp:spPr>
        <a:xfrm rot="5400000">
          <a:off x="2852685" y="197106"/>
          <a:ext cx="487102" cy="81052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3FFB3-1F61-42CF-995E-3412CA4810B1}">
      <dsp:nvSpPr>
        <dsp:cNvPr id="0" name=""/>
        <dsp:cNvSpPr/>
      </dsp:nvSpPr>
      <dsp:spPr>
        <a:xfrm>
          <a:off x="2771376" y="439279"/>
          <a:ext cx="731749" cy="64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Reduced Fraud</a:t>
          </a:r>
        </a:p>
      </dsp:txBody>
      <dsp:txXfrm>
        <a:off x="2771376" y="439279"/>
        <a:ext cx="731749" cy="641421"/>
      </dsp:txXfrm>
    </dsp:sp>
    <dsp:sp modelId="{232C75A0-0F56-43DC-A84E-7868A0C53870}">
      <dsp:nvSpPr>
        <dsp:cNvPr id="0" name=""/>
        <dsp:cNvSpPr/>
      </dsp:nvSpPr>
      <dsp:spPr>
        <a:xfrm>
          <a:off x="3365059" y="137434"/>
          <a:ext cx="138065" cy="13806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F53D9-9BEA-468D-A6C3-E74FFC01F628}">
      <dsp:nvSpPr>
        <dsp:cNvPr id="0" name=""/>
        <dsp:cNvSpPr/>
      </dsp:nvSpPr>
      <dsp:spPr>
        <a:xfrm rot="5400000">
          <a:off x="3748490" y="-24561"/>
          <a:ext cx="487102" cy="81052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D580B-7BC5-4D59-A6E0-5C7453F7C711}">
      <dsp:nvSpPr>
        <dsp:cNvPr id="0" name=""/>
        <dsp:cNvSpPr/>
      </dsp:nvSpPr>
      <dsp:spPr>
        <a:xfrm>
          <a:off x="3667180" y="217612"/>
          <a:ext cx="731749" cy="64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Cost  Savings</a:t>
          </a:r>
        </a:p>
      </dsp:txBody>
      <dsp:txXfrm>
        <a:off x="3667180" y="217612"/>
        <a:ext cx="731749" cy="641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5599C-D28A-4AB8-9044-2E6259E46BD3}">
      <dsp:nvSpPr>
        <dsp:cNvPr id="0" name=""/>
        <dsp:cNvSpPr/>
      </dsp:nvSpPr>
      <dsp:spPr>
        <a:xfrm>
          <a:off x="2248602" y="542220"/>
          <a:ext cx="1310252" cy="227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9"/>
              </a:lnTo>
              <a:lnTo>
                <a:pt x="1310252" y="113699"/>
              </a:lnTo>
              <a:lnTo>
                <a:pt x="1310252" y="227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6244B-EC65-42B7-8B7D-C9F64CA5EEC7}">
      <dsp:nvSpPr>
        <dsp:cNvPr id="0" name=""/>
        <dsp:cNvSpPr/>
      </dsp:nvSpPr>
      <dsp:spPr>
        <a:xfrm>
          <a:off x="2202882" y="542220"/>
          <a:ext cx="91440" cy="227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28C07-22AA-45BE-8613-E5550B59B322}">
      <dsp:nvSpPr>
        <dsp:cNvPr id="0" name=""/>
        <dsp:cNvSpPr/>
      </dsp:nvSpPr>
      <dsp:spPr>
        <a:xfrm>
          <a:off x="938349" y="542220"/>
          <a:ext cx="1310252" cy="227399"/>
        </a:xfrm>
        <a:custGeom>
          <a:avLst/>
          <a:gdLst/>
          <a:ahLst/>
          <a:cxnLst/>
          <a:rect l="0" t="0" r="0" b="0"/>
          <a:pathLst>
            <a:path>
              <a:moveTo>
                <a:pt x="1310252" y="0"/>
              </a:moveTo>
              <a:lnTo>
                <a:pt x="1310252" y="113699"/>
              </a:lnTo>
              <a:lnTo>
                <a:pt x="0" y="113699"/>
              </a:lnTo>
              <a:lnTo>
                <a:pt x="0" y="227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4DA3E-627C-4E4D-8D24-EDFA1127AF90}">
      <dsp:nvSpPr>
        <dsp:cNvPr id="0" name=""/>
        <dsp:cNvSpPr/>
      </dsp:nvSpPr>
      <dsp:spPr>
        <a:xfrm>
          <a:off x="1977888" y="793"/>
          <a:ext cx="541426" cy="5414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556D8-3F8E-4FE9-8750-3F97B522B006}">
      <dsp:nvSpPr>
        <dsp:cNvPr id="0" name=""/>
        <dsp:cNvSpPr/>
      </dsp:nvSpPr>
      <dsp:spPr>
        <a:xfrm>
          <a:off x="1977888" y="793"/>
          <a:ext cx="541426" cy="5414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43F15-B9EE-4432-9C72-3148A5D670F6}">
      <dsp:nvSpPr>
        <dsp:cNvPr id="0" name=""/>
        <dsp:cNvSpPr/>
      </dsp:nvSpPr>
      <dsp:spPr>
        <a:xfrm>
          <a:off x="1707175" y="98250"/>
          <a:ext cx="1082853" cy="3465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BWR Group Workstreams</a:t>
          </a:r>
        </a:p>
      </dsp:txBody>
      <dsp:txXfrm>
        <a:off x="1707175" y="98250"/>
        <a:ext cx="1082853" cy="346513"/>
      </dsp:txXfrm>
    </dsp:sp>
    <dsp:sp modelId="{45D986F8-1E3D-4824-85A2-22B5239DF6E4}">
      <dsp:nvSpPr>
        <dsp:cNvPr id="0" name=""/>
        <dsp:cNvSpPr/>
      </dsp:nvSpPr>
      <dsp:spPr>
        <a:xfrm>
          <a:off x="667636" y="769619"/>
          <a:ext cx="541426" cy="5414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0A8C-74E9-4E0F-BA33-57E031554C33}">
      <dsp:nvSpPr>
        <dsp:cNvPr id="0" name=""/>
        <dsp:cNvSpPr/>
      </dsp:nvSpPr>
      <dsp:spPr>
        <a:xfrm>
          <a:off x="667636" y="769619"/>
          <a:ext cx="541426" cy="5414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0824A-A44B-4553-9B3C-E4C6605D0BC2}">
      <dsp:nvSpPr>
        <dsp:cNvPr id="0" name=""/>
        <dsp:cNvSpPr/>
      </dsp:nvSpPr>
      <dsp:spPr>
        <a:xfrm>
          <a:off x="396922" y="867076"/>
          <a:ext cx="1082853" cy="3465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Technical</a:t>
          </a:r>
        </a:p>
      </dsp:txBody>
      <dsp:txXfrm>
        <a:off x="396922" y="867076"/>
        <a:ext cx="1082853" cy="346513"/>
      </dsp:txXfrm>
    </dsp:sp>
    <dsp:sp modelId="{FA7B6070-16F3-4165-990A-ECE701F166A6}">
      <dsp:nvSpPr>
        <dsp:cNvPr id="0" name=""/>
        <dsp:cNvSpPr/>
      </dsp:nvSpPr>
      <dsp:spPr>
        <a:xfrm>
          <a:off x="1977888" y="769619"/>
          <a:ext cx="541426" cy="5414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31DD0-DFFE-4E15-9E8B-AC5B50BF5850}">
      <dsp:nvSpPr>
        <dsp:cNvPr id="0" name=""/>
        <dsp:cNvSpPr/>
      </dsp:nvSpPr>
      <dsp:spPr>
        <a:xfrm>
          <a:off x="1977888" y="769619"/>
          <a:ext cx="541426" cy="5414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1703C-2031-4B4F-9E46-F95A1C7E5AC3}">
      <dsp:nvSpPr>
        <dsp:cNvPr id="0" name=""/>
        <dsp:cNvSpPr/>
      </dsp:nvSpPr>
      <dsp:spPr>
        <a:xfrm>
          <a:off x="1707175" y="867076"/>
          <a:ext cx="1082853" cy="3465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Commercial</a:t>
          </a:r>
        </a:p>
      </dsp:txBody>
      <dsp:txXfrm>
        <a:off x="1707175" y="867076"/>
        <a:ext cx="1082853" cy="346513"/>
      </dsp:txXfrm>
    </dsp:sp>
    <dsp:sp modelId="{49DA773A-FDE1-4030-952C-E24574B8B52B}">
      <dsp:nvSpPr>
        <dsp:cNvPr id="0" name=""/>
        <dsp:cNvSpPr/>
      </dsp:nvSpPr>
      <dsp:spPr>
        <a:xfrm>
          <a:off x="3288141" y="769619"/>
          <a:ext cx="541426" cy="5414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34B1B-FDE5-4E5F-8D1E-D0FC36644FBA}">
      <dsp:nvSpPr>
        <dsp:cNvPr id="0" name=""/>
        <dsp:cNvSpPr/>
      </dsp:nvSpPr>
      <dsp:spPr>
        <a:xfrm>
          <a:off x="3288141" y="769619"/>
          <a:ext cx="541426" cy="5414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BC733-A774-4153-8F5E-9B7308D37B5D}">
      <dsp:nvSpPr>
        <dsp:cNvPr id="0" name=""/>
        <dsp:cNvSpPr/>
      </dsp:nvSpPr>
      <dsp:spPr>
        <a:xfrm>
          <a:off x="3017427" y="867076"/>
          <a:ext cx="1082853" cy="3465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Governance</a:t>
          </a:r>
        </a:p>
      </dsp:txBody>
      <dsp:txXfrm>
        <a:off x="3017427" y="867076"/>
        <a:ext cx="1082853" cy="3465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4B158-0FC8-488F-9EAF-88A49B4F0620}">
      <dsp:nvSpPr>
        <dsp:cNvPr id="0" name=""/>
        <dsp:cNvSpPr/>
      </dsp:nvSpPr>
      <dsp:spPr>
        <a:xfrm>
          <a:off x="945" y="0"/>
          <a:ext cx="2376054" cy="723636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8CAAC-017B-4FCB-AFFD-0F02DAAC081B}">
      <dsp:nvSpPr>
        <dsp:cNvPr id="0" name=""/>
        <dsp:cNvSpPr/>
      </dsp:nvSpPr>
      <dsp:spPr>
        <a:xfrm>
          <a:off x="634560" y="180909"/>
          <a:ext cx="2006446" cy="723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Build an Ecosystem - </a:t>
          </a:r>
          <a:r>
            <a:rPr lang="en-US" sz="1200" kern="1200" dirty="0"/>
            <a:t>support multiple players/ use cases</a:t>
          </a:r>
        </a:p>
      </dsp:txBody>
      <dsp:txXfrm>
        <a:off x="655755" y="202104"/>
        <a:ext cx="1964056" cy="681246"/>
      </dsp:txXfrm>
    </dsp:sp>
    <dsp:sp modelId="{0DEA5E17-CAE3-4DA3-9974-6773A6129889}">
      <dsp:nvSpPr>
        <dsp:cNvPr id="0" name=""/>
        <dsp:cNvSpPr/>
      </dsp:nvSpPr>
      <dsp:spPr>
        <a:xfrm>
          <a:off x="2714928" y="0"/>
          <a:ext cx="2376054" cy="723636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E138B-814C-4CBA-8D15-DD1D9C2EF8F3}">
      <dsp:nvSpPr>
        <dsp:cNvPr id="0" name=""/>
        <dsp:cNvSpPr/>
      </dsp:nvSpPr>
      <dsp:spPr>
        <a:xfrm>
          <a:off x="3348542" y="180909"/>
          <a:ext cx="2006446" cy="723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Provide Access to Strategic Stakeholders </a:t>
          </a:r>
          <a:r>
            <a:rPr lang="en-US" sz="1200" kern="1200" dirty="0"/>
            <a:t>– MNOs| OEMs| Partners| Suppliers| Taxman| Legal| Regulatory</a:t>
          </a:r>
        </a:p>
      </dsp:txBody>
      <dsp:txXfrm>
        <a:off x="3369737" y="202104"/>
        <a:ext cx="1964056" cy="681246"/>
      </dsp:txXfrm>
    </dsp:sp>
    <dsp:sp modelId="{3BD60802-0FF7-43C5-A9F9-D2F01D882E2B}">
      <dsp:nvSpPr>
        <dsp:cNvPr id="0" name=""/>
        <dsp:cNvSpPr/>
      </dsp:nvSpPr>
      <dsp:spPr>
        <a:xfrm>
          <a:off x="5428910" y="0"/>
          <a:ext cx="2376054" cy="723636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7C96B-D925-4C17-8AE0-8A2167846BFF}">
      <dsp:nvSpPr>
        <dsp:cNvPr id="0" name=""/>
        <dsp:cNvSpPr/>
      </dsp:nvSpPr>
      <dsp:spPr>
        <a:xfrm>
          <a:off x="6062525" y="180909"/>
          <a:ext cx="2006446" cy="723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Orchestrate a Shared </a:t>
          </a:r>
          <a:r>
            <a:rPr lang="en-US" sz="1200" b="1" kern="1200" dirty="0" smtClean="0"/>
            <a:t>Network</a:t>
          </a:r>
          <a:r>
            <a:rPr lang="en-US" sz="1200" kern="1200" dirty="0" smtClean="0"/>
            <a:t>–support </a:t>
          </a:r>
          <a:r>
            <a:rPr lang="en-US" sz="1200" kern="1200" dirty="0"/>
            <a:t>multiple services on shared governance infrastructure</a:t>
          </a:r>
        </a:p>
      </dsp:txBody>
      <dsp:txXfrm>
        <a:off x="6083720" y="202104"/>
        <a:ext cx="1964056" cy="68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0C39817-9369-9B4F-B1D9-E5CF6CC94703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CDB26C7-C8AE-3245-BA32-D778E8A3F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7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52D5C9B-CDB9-194C-82C6-102C79BF2437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B78DB6D-8D6F-FE4D-9C4A-2E3125F4E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fca.org/sites/default/files/Fraud%20Loss%20Survey_2019_Press%20Release.pdf" TargetMode="External"/><Relationship Id="rId3" Type="http://schemas.openxmlformats.org/officeDocument/2006/relationships/hyperlink" Target="https://www.globenewswire.com/news-release/2019/10/02/1924300/0/en/Global-Blockchain-in-Telecom-Market-is-Set-to-Reach-USD-1-835-6-million-by-2024-Observing-a-CAGR-of-82-4-during-2019-2024-VynZ-Research.html" TargetMode="External"/><Relationship Id="rId7" Type="http://schemas.openxmlformats.org/officeDocument/2006/relationships/hyperlink" Target="https://www.marketsandmarkets.com/Market-Reports/blockchain-as-a-service-market-246499192.html?gclid=EAIaIQobChMIq5iM1ZOm6AIVA7TtCh3hdABREAAYAiAAEgLxQfD_Bw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arketsandmarkets.com/Market-Reports/blockchain-supply-chain-market-90851499.html?gclid=EAIaIQobChMIs5na0ZGm6AIVDbDtCh2rXgDXEAAYASAAEgLLNPD_BwE" TargetMode="External"/><Relationship Id="rId5" Type="http://schemas.openxmlformats.org/officeDocument/2006/relationships/hyperlink" Target="https://www.alliedmarketresearch.com/blockchain-identity-management-market" TargetMode="External"/><Relationship Id="rId4" Type="http://schemas.openxmlformats.org/officeDocument/2006/relationships/hyperlink" Target="https://www.researchandmarkets.com/reports/4593797/global-blockchain-technology-market-2018-2023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dgerinsights.com/tag/io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edgerinsights.com/tag/self-sovereign-identity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b="0" dirty="0" smtClean="0"/>
              <a:t>Telcos</a:t>
            </a:r>
            <a:r>
              <a:rPr lang="en-GB" sz="1200" b="0" dirty="0" smtClean="0"/>
              <a:t> Blockchain </a:t>
            </a:r>
            <a:r>
              <a:rPr lang="en-GB" sz="1800" b="0" dirty="0" smtClean="0">
                <a:solidFill>
                  <a:schemeClr val="accent5">
                    <a:lumMod val="75000"/>
                  </a:schemeClr>
                </a:solidFill>
              </a:rPr>
              <a:t>Revenue</a:t>
            </a:r>
            <a:r>
              <a:rPr lang="en-GB" sz="1200" b="0" dirty="0" smtClean="0"/>
              <a:t> estimated to be </a:t>
            </a:r>
            <a:r>
              <a:rPr lang="en-GB" sz="1800" b="0" dirty="0" smtClean="0">
                <a:solidFill>
                  <a:schemeClr val="accent5">
                    <a:lumMod val="75000"/>
                  </a:schemeClr>
                </a:solidFill>
              </a:rPr>
              <a:t>$1.8b</a:t>
            </a:r>
            <a:r>
              <a:rPr lang="en-GB" sz="1200" b="0" baseline="30000" dirty="0" smtClean="0"/>
              <a:t>1 </a:t>
            </a:r>
            <a:r>
              <a:rPr lang="en-GB" sz="1200" b="0" dirty="0" smtClean="0"/>
              <a:t> of $19.9b</a:t>
            </a:r>
            <a:r>
              <a:rPr lang="en-GB" sz="1200" b="0" baseline="30000" dirty="0" smtClean="0"/>
              <a:t>2</a:t>
            </a:r>
            <a:r>
              <a:rPr lang="en-GB" sz="1200" b="0" dirty="0" smtClean="0"/>
              <a:t> by </a:t>
            </a:r>
            <a:r>
              <a:rPr lang="en-GB" sz="1800" b="0" dirty="0" smtClean="0">
                <a:solidFill>
                  <a:schemeClr val="accent5">
                    <a:lumMod val="75000"/>
                  </a:schemeClr>
                </a:solidFill>
              </a:rPr>
              <a:t>2024</a:t>
            </a:r>
            <a:endParaRPr lang="en-GB" sz="1200" b="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GB" dirty="0" smtClean="0"/>
              <a:t>Payments and Settlement based OSS/ BSS implementations – USD multi billion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GB" dirty="0" smtClean="0"/>
              <a:t>Global Identity and Access Management – $11.46b by 2026</a:t>
            </a:r>
            <a:r>
              <a:rPr lang="en-GB" baseline="30000" dirty="0" smtClean="0"/>
              <a:t>3</a:t>
            </a:r>
            <a:endParaRPr lang="en-GB" dirty="0" smtClean="0"/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GB" dirty="0" smtClean="0"/>
              <a:t>Supply Chain – $3.3b by 2023</a:t>
            </a:r>
            <a:r>
              <a:rPr lang="en-GB" baseline="30000" dirty="0" smtClean="0"/>
              <a:t>4</a:t>
            </a:r>
            <a:endParaRPr lang="en-GB" dirty="0" smtClean="0"/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GB" dirty="0" smtClean="0"/>
              <a:t>Blockchain as a Service – $15.4b by 2023</a:t>
            </a:r>
            <a:r>
              <a:rPr lang="en-GB" baseline="30000" dirty="0" smtClean="0"/>
              <a:t>5</a:t>
            </a:r>
            <a:r>
              <a:rPr lang="en-GB" dirty="0" smtClean="0"/>
              <a:t>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GB" dirty="0" smtClean="0"/>
              <a:t>Fraud – $28.3b lost in 2019</a:t>
            </a:r>
            <a:r>
              <a:rPr lang="en-GB" baseline="30000" dirty="0" smtClean="0"/>
              <a:t>6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sz="1200" dirty="0" smtClean="0"/>
              <a:t>Sources:  1 </a:t>
            </a:r>
            <a:r>
              <a:rPr lang="en-GB" sz="1200" dirty="0" smtClean="0">
                <a:hlinkClick r:id="rId3"/>
              </a:rPr>
              <a:t>Research &amp; Market Telco DLT</a:t>
            </a:r>
            <a:r>
              <a:rPr lang="en-GB" sz="1200" dirty="0" smtClean="0"/>
              <a:t>  2 </a:t>
            </a:r>
            <a:r>
              <a:rPr lang="en-GB" sz="1200" dirty="0" smtClean="0">
                <a:hlinkClick r:id="rId4"/>
              </a:rPr>
              <a:t>Research &amp; Market Global DLT</a:t>
            </a:r>
            <a:r>
              <a:rPr lang="en-GB" sz="1200" dirty="0" smtClean="0"/>
              <a:t>  3 </a:t>
            </a:r>
            <a:r>
              <a:rPr lang="en-GB" sz="1200" dirty="0" smtClean="0">
                <a:hlinkClick r:id="rId5"/>
              </a:rPr>
              <a:t>Allied Market Research Identity</a:t>
            </a:r>
            <a:r>
              <a:rPr lang="en-GB" sz="1200" dirty="0" smtClean="0"/>
              <a:t> </a:t>
            </a:r>
          </a:p>
          <a:p>
            <a:r>
              <a:rPr lang="en-GB" sz="1200" dirty="0" smtClean="0"/>
              <a:t>4 </a:t>
            </a:r>
            <a:r>
              <a:rPr lang="en-GB" sz="1200" dirty="0" smtClean="0">
                <a:hlinkClick r:id="rId6"/>
              </a:rPr>
              <a:t>Markets &amp; Markets Supply Chain</a:t>
            </a:r>
            <a:r>
              <a:rPr lang="en-GB" sz="1200" dirty="0" smtClean="0"/>
              <a:t> 5 </a:t>
            </a:r>
            <a:r>
              <a:rPr lang="en-GB" sz="1200" dirty="0" smtClean="0">
                <a:hlinkClick r:id="rId7"/>
              </a:rPr>
              <a:t>Markets and Markets </a:t>
            </a:r>
            <a:r>
              <a:rPr lang="en-GB" sz="1200" dirty="0" err="1" smtClean="0">
                <a:hlinkClick r:id="rId7"/>
              </a:rPr>
              <a:t>BaaS</a:t>
            </a:r>
            <a:r>
              <a:rPr lang="en-GB" sz="1200" dirty="0" smtClean="0"/>
              <a:t>  6 </a:t>
            </a:r>
            <a:r>
              <a:rPr lang="en-GB" sz="1200" dirty="0" smtClean="0">
                <a:hlinkClick r:id="rId8"/>
              </a:rPr>
              <a:t>Communications Fraud Control Association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8DB6D-8D6F-FE4D-9C4A-2E3125F4E88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61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Arial" panose="020B0604020202020204" pitchFamily="34" charset="0"/>
              <a:buNone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https://www.ledgerinsights.com/gartners-four-phase-blockchain-spectrum/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Blockchain-enabling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technologies that formed the foundation; cryptography and peer-to-peer networks, for example. This phase ran until around 2012.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Blockchain-inspired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current phase, where pilots and proofs of concepts (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being explored and sometimes deployed.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Blockchain-complete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next phase, not slated to start until around 2023. Then, all five elements will be integrated into enterprise solutions.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blockchain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finally, after 2025,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internet of things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self-sovereign identity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(SSI) will converge with blockchain solutions. This will allow automation and transactions on a vast scale.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8DB6D-8D6F-FE4D-9C4A-2E3125F4E8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9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envisioned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IG DLT effort will:-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collaborative operator use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develop/ standardize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technology/layers/etc.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 effort into multiple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workstreams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workstream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develop commercial/ legal tenants of the network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Worstream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develop/ standardize common technology/ layers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 specific work streams to together concepts, trial concepts and move towards commercialization where applicable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8DB6D-8D6F-FE4D-9C4A-2E3125F4E8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24F13-9C32-40A2-9F5D-F09F5A7AE0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8DB6D-8D6F-FE4D-9C4A-2E3125F4E8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3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Relationship Id="rId4" Type="http://schemas.openxmlformats.org/officeDocument/2006/relationships/image" Target="file:///C:\Users\Chris\Documents\GMSA%20powerpoints\David%20Swift%20presentation\NEW%20gsma_con_living_cmyk.jp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Relationship Id="rId4" Type="http://schemas.openxmlformats.org/officeDocument/2006/relationships/image" Target="file:///C:\Users\Chris\Documents\GMSA%20powerpoints\David%20Swift%20presentation\NEW%20gsma_con_living_cmyk.jp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BFDE-53A8-6F48-B5C2-667BC4B4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40FED-D8C2-6141-BBD1-8806F36A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2E96F-E948-5F4B-87FA-C2FE6475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E049516-BBCF-2D49-8B8B-24C0E0C7BDF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D3887-C824-AE49-BF54-E32B1175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E703-33FB-074C-93DE-D0B41EC6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986E7B1-6CFC-EF41-A607-EF1CEEEF5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5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6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7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7" y="1424111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7" y="1779662"/>
            <a:ext cx="4040188" cy="281496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24111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4041775" cy="281496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47866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3984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4786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9" y="1851671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80" y="1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9" y="1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1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1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026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5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7" y="4659983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5" name="Rectangle 4"/>
          <p:cNvSpPr/>
          <p:nvPr userDrawn="1"/>
        </p:nvSpPr>
        <p:spPr>
          <a:xfrm>
            <a:off x="4067175" y="4711701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5580063" y="4711701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164388" y="4711701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2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1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23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" y="1347615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1" y="1347615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2" y="123479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2" y="2355727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9" y="123479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6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6" y="1635647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6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8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2004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1" y="1006760"/>
            <a:ext cx="8255000" cy="2824163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7236" y="148168"/>
            <a:ext cx="526564" cy="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FA5A-3086-3C45-BE2B-7BC5D9D98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03A8-E2CB-DD4D-8688-4387C2903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F8BA-5CCE-8641-AFB4-16AA8CF4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3BDE53-904F-A84E-B64D-77C8B4C7B0F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5E7B-CEC8-374D-849B-278E6A10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6BFBB-4A4C-DB4F-9648-77A91059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5423197-16A0-514E-90CC-50ADAC35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9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87869" y="3372248"/>
            <a:ext cx="8856133" cy="914003"/>
          </a:xfrm>
          <a:prstGeom prst="rect">
            <a:avLst/>
          </a:prstGeom>
          <a:gradFill flip="none" rotWithShape="1">
            <a:gsLst>
              <a:gs pos="43000">
                <a:srgbClr val="800000"/>
              </a:gs>
              <a:gs pos="100000">
                <a:srgbClr val="CD092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287869" y="4318000"/>
            <a:ext cx="8856133" cy="53975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2" y="4311651"/>
            <a:ext cx="6087533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7" y="3369469"/>
            <a:ext cx="7772400" cy="92313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7236" y="148168"/>
            <a:ext cx="526564" cy="524933"/>
          </a:xfrm>
          <a:prstGeom prst="rect">
            <a:avLst/>
          </a:prstGeom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6638927" y="4276727"/>
            <a:ext cx="2276475" cy="5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GB" sz="600">
                <a:solidFill>
                  <a:schemeClr val="bg1"/>
                </a:solidFill>
                <a:latin typeface="Calibri" panose="020F0502020204030204" pitchFamily="34" charset="0"/>
              </a:rPr>
              <a:t>Restricted - Confidential Information</a:t>
            </a:r>
          </a:p>
          <a:p>
            <a:pPr>
              <a:lnSpc>
                <a:spcPct val="130000"/>
              </a:lnSpc>
            </a:pPr>
            <a:r>
              <a:rPr lang="en-GB" sz="600">
                <a:solidFill>
                  <a:schemeClr val="bg1"/>
                </a:solidFill>
                <a:latin typeface="Calibri" panose="020F0502020204030204" pitchFamily="34" charset="0"/>
              </a:rPr>
              <a:t>© GSM Association 2017</a:t>
            </a:r>
          </a:p>
          <a:p>
            <a:pPr>
              <a:lnSpc>
                <a:spcPct val="130000"/>
              </a:lnSpc>
            </a:pPr>
            <a:r>
              <a:rPr lang="en-GB" sz="600">
                <a:solidFill>
                  <a:schemeClr val="bg1"/>
                </a:solidFill>
                <a:latin typeface="Calibri" panose="020F0502020204030204" pitchFamily="34" charset="0"/>
              </a:rPr>
              <a:t>All GSMA meetings are conducted in full compliance with the </a:t>
            </a:r>
            <a:r>
              <a:rPr lang="en-GB" sz="600" err="1">
                <a:solidFill>
                  <a:schemeClr val="bg1"/>
                </a:solidFill>
                <a:latin typeface="Calibri" panose="020F0502020204030204" pitchFamily="34" charset="0"/>
              </a:rPr>
              <a:t>GSMA’s</a:t>
            </a:r>
            <a:r>
              <a:rPr lang="en-GB" sz="600">
                <a:solidFill>
                  <a:schemeClr val="bg1"/>
                </a:solidFill>
                <a:latin typeface="Calibri" panose="020F0502020204030204" pitchFamily="34" charset="0"/>
              </a:rPr>
              <a:t> anti-trust compliance policy </a:t>
            </a:r>
          </a:p>
        </p:txBody>
      </p:sp>
    </p:spTree>
    <p:extLst>
      <p:ext uri="{BB962C8B-B14F-4D97-AF65-F5344CB8AC3E}">
        <p14:creationId xmlns:p14="http://schemas.microsoft.com/office/powerpoint/2010/main" val="263737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764" y="1152844"/>
            <a:ext cx="7442200" cy="6556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160" y="1939291"/>
            <a:ext cx="7436803" cy="63119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 Doc 02_00X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0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64" y="1159511"/>
            <a:ext cx="7493054" cy="66119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764" y="1820709"/>
            <a:ext cx="7493053" cy="2700493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WAS Doc 02_00X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5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966718" cy="1960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5713" y="1"/>
            <a:ext cx="3148756" cy="1960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5840" y="1"/>
            <a:ext cx="3058161" cy="1960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941" y="2265681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8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9259" y="2265681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8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5839" y="2265681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8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WAS Doc 02_00X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46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473451" y="1788160"/>
            <a:ext cx="521335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3451" y="771525"/>
            <a:ext cx="52133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190875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WAS Doc 02_00X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FA5A-3086-3C45-BE2B-7BC5D9D98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734"/>
            <a:ext cx="6858000" cy="169804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03A8-E2CB-DD4D-8688-4387C2903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93840"/>
            <a:ext cx="6858000" cy="548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F8BA-5CCE-8641-AFB4-16AA8CF4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083BDE53-904F-A84E-B64D-77C8B4C7B0F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5E7B-CEC8-374D-849B-278E6A10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IDS&lt;Meeting No&gt;_&lt;</a:t>
            </a:r>
            <a:r>
              <a:rPr lang="en-US" dirty="0" err="1"/>
              <a:t>DocNo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93452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 - No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6426" y="4869657"/>
            <a:ext cx="48003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pPr lvl="0" algn="r"/>
            <a:fld id="{CF0D502D-06E1-7A49-A7E3-644DE2B0D803}" type="slidenum">
              <a:rPr lang="en-US" sz="900" smtClean="0">
                <a:solidFill>
                  <a:schemeClr val="bg2">
                    <a:lumMod val="50000"/>
                  </a:schemeClr>
                </a:solidFill>
              </a:rPr>
              <a:pPr lvl="0" algn="r"/>
              <a:t>‹#›</a:t>
            </a:fld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F7E38-BD4F-174A-8785-F8384D3C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083BA15-B037-4E43-8A54-948A70EE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9" y="295591"/>
            <a:ext cx="7560839" cy="422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ct val="100000"/>
              </a:lnSpc>
              <a:defRPr lang="en-ZA" sz="2550" b="1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356368" y="4869726"/>
            <a:ext cx="720095" cy="212886"/>
          </a:xfrm>
          <a:prstGeom prst="rect">
            <a:avLst/>
          </a:prstGeom>
        </p:spPr>
        <p:txBody>
          <a:bodyPr/>
          <a:lstStyle>
            <a:lvl1pPr>
              <a:defRPr lang="en-GB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r"/>
            <a:fld id="{21BE6DC9-E5DA-45E2-AD18-0A04CA307D2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69590" y="4870724"/>
            <a:ext cx="1600200" cy="2053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900" dirty="0">
                <a:latin typeface="+mn-lt"/>
              </a:rPr>
              <a:t>CONFIDENTIAL</a:t>
            </a:r>
          </a:p>
        </p:txBody>
      </p:sp>
      <p:sp>
        <p:nvSpPr>
          <p:cNvPr id="17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020897" y="4800600"/>
            <a:ext cx="2314575" cy="20597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IDS &lt;Meeting No&gt;_&lt;</a:t>
            </a:r>
            <a:r>
              <a:rPr lang="en-GB" dirty="0" err="1"/>
              <a:t>DocNo</a:t>
            </a:r>
            <a:r>
              <a:rPr lang="en-GB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99629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MA Title and Bulleted Content - No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29" y="1347615"/>
            <a:ext cx="7560839" cy="3395302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6426" y="4869657"/>
            <a:ext cx="48003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pPr lvl="0" algn="r"/>
            <a:fld id="{CF0D502D-06E1-7A49-A7E3-644DE2B0D803}" type="slidenum">
              <a:rPr lang="en-US" sz="900" smtClean="0">
                <a:solidFill>
                  <a:schemeClr val="bg2">
                    <a:lumMod val="50000"/>
                  </a:schemeClr>
                </a:solidFill>
              </a:rPr>
              <a:pPr lvl="0" algn="r"/>
              <a:t>‹#›</a:t>
            </a:fld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F7E38-BD4F-174A-8785-F8384D3C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083BA15-B037-4E43-8A54-948A70EE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9" y="295591"/>
            <a:ext cx="7560839" cy="422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ct val="100000"/>
              </a:lnSpc>
              <a:defRPr lang="en-ZA" sz="2550" b="1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356368" y="4869726"/>
            <a:ext cx="720095" cy="212886"/>
          </a:xfrm>
          <a:prstGeom prst="rect">
            <a:avLst/>
          </a:prstGeom>
        </p:spPr>
        <p:txBody>
          <a:bodyPr/>
          <a:lstStyle>
            <a:lvl1pPr>
              <a:defRPr lang="en-GB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r"/>
            <a:fld id="{21BE6DC9-E5DA-45E2-AD18-0A04CA307D2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69590" y="4870724"/>
            <a:ext cx="1600200" cy="2053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900" dirty="0"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5735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FA5A-3086-3C45-BE2B-7BC5D9D98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734"/>
            <a:ext cx="6858000" cy="169804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03A8-E2CB-DD4D-8688-4387C2903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93840"/>
            <a:ext cx="6858000" cy="548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F8BA-5CCE-8641-AFB4-16AA8CF4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083BDE53-904F-A84E-B64D-77C8B4C7B0FD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5E7B-CEC8-374D-849B-278E6A10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 - No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6426" y="4869657"/>
            <a:ext cx="48003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pPr lvl="0" algn="r"/>
            <a:fld id="{CF0D502D-06E1-7A49-A7E3-644DE2B0D803}" type="slidenum">
              <a:rPr lang="en-US" sz="900" smtClean="0">
                <a:solidFill>
                  <a:schemeClr val="bg2">
                    <a:lumMod val="50000"/>
                  </a:schemeClr>
                </a:solidFill>
              </a:rPr>
              <a:pPr lvl="0" algn="r"/>
              <a:t>‹#›</a:t>
            </a:fld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F7E38-BD4F-174A-8785-F8384D3C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083BA15-B037-4E43-8A54-948A70EE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9" y="295591"/>
            <a:ext cx="7560839" cy="422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ct val="100000"/>
              </a:lnSpc>
              <a:defRPr lang="en-ZA" sz="2550" b="1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356368" y="4869726"/>
            <a:ext cx="720095" cy="212886"/>
          </a:xfrm>
          <a:prstGeom prst="rect">
            <a:avLst/>
          </a:prstGeom>
        </p:spPr>
        <p:txBody>
          <a:bodyPr/>
          <a:lstStyle>
            <a:lvl1pPr>
              <a:defRPr lang="en-GB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r"/>
            <a:fld id="{21BE6DC9-E5DA-45E2-AD18-0A04CA307D2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69590" y="4870724"/>
            <a:ext cx="1600200" cy="2053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900" dirty="0">
                <a:latin typeface="+mn-lt"/>
              </a:rPr>
              <a:t>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590" y="165750"/>
            <a:ext cx="444858" cy="4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1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ED99-952C-B942-800F-D0C3DB05D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673B-0C84-BE4D-8D07-759560F1F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584C-8DA6-444A-9D09-6AE36976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38F824B-4750-C942-B596-7F491A81C66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B60A4-F28F-6445-83E0-40CD0398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E9CA-D8BE-E347-BB9D-218CD11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207B566-B2E3-6D40-88F9-AA438D56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MA Title and Bulleted Content - No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29" y="1347615"/>
            <a:ext cx="7560839" cy="3395302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6426" y="4869657"/>
            <a:ext cx="48003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pPr lvl="0" algn="r"/>
            <a:fld id="{CF0D502D-06E1-7A49-A7E3-644DE2B0D803}" type="slidenum">
              <a:rPr lang="en-US" sz="900" smtClean="0">
                <a:solidFill>
                  <a:schemeClr val="bg2">
                    <a:lumMod val="50000"/>
                  </a:schemeClr>
                </a:solidFill>
              </a:rPr>
              <a:pPr lvl="0" algn="r"/>
              <a:t>‹#›</a:t>
            </a:fld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F7E38-BD4F-174A-8785-F8384D3C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083BA15-B037-4E43-8A54-948A70EE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9" y="295591"/>
            <a:ext cx="7560839" cy="422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lnSpc>
                <a:spcPct val="100000"/>
              </a:lnSpc>
              <a:defRPr lang="en-ZA" sz="2550" b="1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356368" y="4869726"/>
            <a:ext cx="720095" cy="212886"/>
          </a:xfrm>
          <a:prstGeom prst="rect">
            <a:avLst/>
          </a:prstGeom>
        </p:spPr>
        <p:txBody>
          <a:bodyPr/>
          <a:lstStyle>
            <a:lvl1pPr>
              <a:defRPr lang="en-GB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r"/>
            <a:fld id="{21BE6DC9-E5DA-45E2-AD18-0A04CA307D2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69590" y="4870724"/>
            <a:ext cx="1600200" cy="2053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900" dirty="0">
                <a:latin typeface="+mn-lt"/>
              </a:rPr>
              <a:t>CONFIDENTIAL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590" y="165750"/>
            <a:ext cx="444858" cy="4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3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FFA7-2B49-5549-B106-74F417F0E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93565-A0F8-EA4E-8DE7-B9B9038D5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BC1D-47D2-CB4E-BD94-12F2A426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C05383-93EA-8D41-A79C-4093B8A95A9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90D5-4FBD-4548-8493-90C4C705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91E9-973E-3846-A461-DFAC3202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FC34840-49C6-2B46-8B61-493072D1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E03D-66F5-6B4D-B2B2-180D9DAB5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732AA-DB81-444D-AFE9-3849FFF7F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18A6-4213-A943-86A6-016C9543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62886F-C0A9-6D4B-A92A-C594ACE0D2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2083-D146-9845-BB74-EA827314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890F-F4AA-2248-8C14-C68CA3A4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0D502D-06E1-7A49-A7E3-644DE2B0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1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49CD-1654-CF49-AD5C-E84A31F0D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4F089-CFD4-7D49-94FA-0C19A78BB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8A842-789D-FD47-8D42-F02405FB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3788BD5-A9C5-A944-AAB7-66F4B8A38A2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2DF2C-7F94-764C-8140-98A8DCDE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D113-9361-324A-871B-59631CDF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49F7E0-25E2-104F-9EE8-129998D9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8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CD9D-BB0D-CC40-8F2F-21E761FE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3CFC9-75AD-9743-A456-67494F15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6EBA2-CDDF-4449-A6A9-96F577BF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CCB4137-3EED-954D-A98C-FB841C7250C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B198-58D4-3846-9DEC-D5A9C31B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82EDF-3FC0-4A45-8316-D51C31BF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1DC46D2-1375-9F4F-A6FC-7AD1F8DA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E03D-66F5-6B4D-B2B2-180D9DAB5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732AA-DB81-444D-AFE9-3849FFF7F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18A6-4213-A943-86A6-016C9543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62886F-C0A9-6D4B-A92A-C594ACE0D25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2083-D146-9845-BB74-EA827314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IDS Doc 88_0xx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890F-F4AA-2248-8C14-C68CA3A4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0D502D-06E1-7A49-A7E3-644DE2B0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9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923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emf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7DEC37-5A5F-DC42-BE81-619CE7E56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66"/>
            <a:ext cx="9144000" cy="5141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F9494-C4D8-DF4A-A40F-872885E6D2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5BBE2-21AC-7D44-9E3F-48C9F62DF2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43837" y="4633912"/>
            <a:ext cx="13001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764" y="1696721"/>
            <a:ext cx="7493053" cy="28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3" y="490484"/>
            <a:ext cx="474717" cy="4747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47764" y="1149352"/>
            <a:ext cx="7493054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" y="4643121"/>
            <a:ext cx="8214360" cy="444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29A7F-F8F2-F641-B801-E74E65AD35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166"/>
            <a:ext cx="9144000" cy="514116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96426" y="4869657"/>
            <a:ext cx="48003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pPr lvl="0" algn="r"/>
            <a:fld id="{CF0D502D-06E1-7A49-A7E3-644DE2B0D803}" type="slidenum">
              <a:rPr lang="en-US" sz="900" smtClean="0">
                <a:solidFill>
                  <a:schemeClr val="bg1"/>
                </a:solidFill>
              </a:rPr>
              <a:pPr lvl="0" algn="r"/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7E423-D4E1-2442-86F2-75B870EEA0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29A7F-F8F2-F641-B801-E74E65AD35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166"/>
            <a:ext cx="9144000" cy="514116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96426" y="4869657"/>
            <a:ext cx="48003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pPr lvl="0" algn="r"/>
            <a:fld id="{CF0D502D-06E1-7A49-A7E3-644DE2B0D803}" type="slidenum">
              <a:rPr lang="en-US" sz="900" smtClean="0">
                <a:solidFill>
                  <a:schemeClr val="bg1"/>
                </a:solidFill>
              </a:rPr>
              <a:pPr lvl="0" algn="r"/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7E423-D4E1-2442-86F2-75B870EEA0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29A7F-F8F2-F641-B801-E74E65AD3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66"/>
            <a:ext cx="9144000" cy="5141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F43E7-CD26-CF40-ABC9-87E7F75B95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AAB5EF-E32F-5D41-A5CD-B9EDEC1B51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43837" y="4633912"/>
            <a:ext cx="13001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378EE-39F9-2A40-8AB5-CA331EEFA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66"/>
            <a:ext cx="9144000" cy="5141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67E423-D4E1-2442-86F2-75B870EEA0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3A295-7702-4D40-9F7E-343474B642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43837" y="4633912"/>
            <a:ext cx="13001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2D0DC7-5D12-8A48-90F5-90583F54B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66"/>
            <a:ext cx="9144000" cy="5141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1DF5B9-BDA4-9D40-97A4-EB9CFB11FD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B1D4-D5FA-F44C-BBA2-DA0D597C28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43837" y="4633912"/>
            <a:ext cx="13001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31E431-2D71-CE4A-8224-E1BED7ECA6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3837" y="4633912"/>
            <a:ext cx="13001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3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118FB2-4EBF-684E-A085-4938D0D4F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3837" y="4633912"/>
            <a:ext cx="13001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0A22E4-7868-3748-809F-48A54E085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17C663-A507-FD4C-BCBD-80E8EBFB9C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033529"/>
          </a:xfrm>
          <a:prstGeom prst="rect">
            <a:avLst/>
          </a:prstGeom>
          <a:solidFill>
            <a:srgbClr val="D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1E431-2D71-CE4A-8224-E1BED7ECA6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3837" y="4633912"/>
            <a:ext cx="1300163" cy="509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1DF5B9-BDA4-9D40-97A4-EB9CFB11FD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052" y="323022"/>
            <a:ext cx="385141" cy="3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28625" y="4711701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9" y="411165"/>
            <a:ext cx="431800" cy="431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28625" y="478313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DFD0-5B30-4B4A-8AC2-94BE74B90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2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jpeg"/><Relationship Id="rId3" Type="http://schemas.openxmlformats.org/officeDocument/2006/relationships/image" Target="../media/image61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8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2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gi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11" Type="http://schemas.openxmlformats.org/officeDocument/2006/relationships/image" Target="../media/image53.jpg"/><Relationship Id="rId5" Type="http://schemas.openxmlformats.org/officeDocument/2006/relationships/diagramColors" Target="../diagrams/colors5.xml"/><Relationship Id="rId10" Type="http://schemas.openxmlformats.org/officeDocument/2006/relationships/image" Target="../media/image5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52.png"/><Relationship Id="rId18" Type="http://schemas.openxmlformats.org/officeDocument/2006/relationships/diagramColors" Target="../diagrams/colors7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51.png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49.png"/><Relationship Id="rId16" Type="http://schemas.openxmlformats.org/officeDocument/2006/relationships/diagramLayout" Target="../diagrams/layout7.xml"/><Relationship Id="rId20" Type="http://schemas.openxmlformats.org/officeDocument/2006/relationships/hyperlink" Target="mailto:sbhat@gsma.com?subject=Learn%20More%20-%20BWR" TargetMode="Externa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6.png"/><Relationship Id="rId5" Type="http://schemas.openxmlformats.org/officeDocument/2006/relationships/diagramLayout" Target="../diagrams/layout6.xml"/><Relationship Id="rId15" Type="http://schemas.openxmlformats.org/officeDocument/2006/relationships/diagramData" Target="../diagrams/data7.xml"/><Relationship Id="rId10" Type="http://schemas.openxmlformats.org/officeDocument/2006/relationships/image" Target="../media/image55.png"/><Relationship Id="rId19" Type="http://schemas.microsoft.com/office/2007/relationships/diagramDrawing" Target="../diagrams/drawing7.xml"/><Relationship Id="rId4" Type="http://schemas.openxmlformats.org/officeDocument/2006/relationships/diagramData" Target="../diagrams/data6.xml"/><Relationship Id="rId9" Type="http://schemas.openxmlformats.org/officeDocument/2006/relationships/image" Target="../media/image54.png"/><Relationship Id="rId1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85937" y="1867752"/>
            <a:ext cx="8358855" cy="47744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2800" b="1" dirty="0"/>
              <a:t>GSMA-DLT Shared Vision</a:t>
            </a:r>
            <a:endParaRPr lang="nl-NL" sz="2800" b="1" dirty="0">
              <a:cs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50919" y="4351238"/>
            <a:ext cx="170735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en-GB" sz="600" dirty="0">
                <a:solidFill>
                  <a:srgbClr val="FFFFFF"/>
                </a:solidFill>
                <a:latin typeface="Calibri" panose="020F0502020204030204"/>
              </a:rPr>
              <a:t>Restricted - Confidential Information</a:t>
            </a:r>
          </a:p>
          <a:p>
            <a:pPr defTabSz="685800">
              <a:lnSpc>
                <a:spcPct val="130000"/>
              </a:lnSpc>
            </a:pPr>
            <a:r>
              <a:rPr lang="en-GB" sz="600" dirty="0">
                <a:solidFill>
                  <a:srgbClr val="FFFFFF"/>
                </a:solidFill>
                <a:latin typeface="Calibri" panose="020F0502020204030204"/>
              </a:rPr>
              <a:t>© GSM Association 2020</a:t>
            </a:r>
          </a:p>
          <a:p>
            <a:pPr defTabSz="685800">
              <a:lnSpc>
                <a:spcPct val="130000"/>
              </a:lnSpc>
            </a:pPr>
            <a:r>
              <a:rPr lang="en-GB" sz="600" dirty="0">
                <a:solidFill>
                  <a:srgbClr val="FFFFFF"/>
                </a:solidFill>
                <a:latin typeface="Calibri" panose="020F0502020204030204"/>
              </a:rPr>
              <a:t>All GSMA meetings are conducted in full compliance with the </a:t>
            </a:r>
            <a:r>
              <a:rPr lang="en-GB" sz="600" dirty="0" err="1">
                <a:solidFill>
                  <a:srgbClr val="FFFFFF"/>
                </a:solidFill>
                <a:latin typeface="Calibri" panose="020F0502020204030204"/>
              </a:rPr>
              <a:t>GSMA’s</a:t>
            </a:r>
            <a:r>
              <a:rPr lang="en-GB" sz="600" dirty="0">
                <a:solidFill>
                  <a:srgbClr val="FFFFFF"/>
                </a:solidFill>
                <a:latin typeface="Calibri" panose="020F0502020204030204"/>
              </a:rPr>
              <a:t> anti-trust compliance policy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82187" y="2469347"/>
            <a:ext cx="4430864" cy="548806"/>
          </a:xfrm>
        </p:spPr>
        <p:txBody>
          <a:bodyPr/>
          <a:lstStyle/>
          <a:p>
            <a:pPr algn="l"/>
            <a:r>
              <a:rPr lang="nl-NL" b="1" dirty="0"/>
              <a:t>Monique J. Morrow, Syniverse</a:t>
            </a:r>
          </a:p>
          <a:p>
            <a:pPr algn="l"/>
            <a:r>
              <a:rPr lang="nl-NL" b="1" dirty="0"/>
              <a:t>Shamit Bhat, GSMA </a:t>
            </a:r>
          </a:p>
          <a:p>
            <a:pPr algn="l"/>
            <a:r>
              <a:rPr lang="nl-NL" b="1" dirty="0"/>
              <a:t>Ver </a:t>
            </a:r>
            <a:r>
              <a:rPr lang="nl-NL" b="1" dirty="0" smtClean="0"/>
              <a:t>1.9 </a:t>
            </a:r>
            <a:endParaRPr lang="nl-NL" b="1" dirty="0"/>
          </a:p>
          <a:p>
            <a:endParaRPr lang="nl-NL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0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832656"/>
              </p:ext>
            </p:extLst>
          </p:nvPr>
        </p:nvGraphicFramePr>
        <p:xfrm>
          <a:off x="306725" y="1069200"/>
          <a:ext cx="8641831" cy="38797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0194">
                  <a:extLst>
                    <a:ext uri="{9D8B030D-6E8A-4147-A177-3AD203B41FA5}">
                      <a16:colId xmlns:a16="http://schemas.microsoft.com/office/drawing/2014/main" val="364366545"/>
                    </a:ext>
                  </a:extLst>
                </a:gridCol>
                <a:gridCol w="7161637">
                  <a:extLst>
                    <a:ext uri="{9D8B030D-6E8A-4147-A177-3AD203B41FA5}">
                      <a16:colId xmlns:a16="http://schemas.microsoft.com/office/drawing/2014/main" val="1348587142"/>
                    </a:ext>
                  </a:extLst>
                </a:gridCol>
              </a:tblGrid>
              <a:tr h="29844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Success Factor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Implementation Strategy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84425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Interoperability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kern="1200" dirty="0"/>
                        <a:t>Keep</a:t>
                      </a:r>
                      <a:r>
                        <a:rPr lang="en-US" altLang="en-US" sz="1050" kern="1200" baseline="0" dirty="0"/>
                        <a:t> a track of solutions in the market and adapt as standard (ex: </a:t>
                      </a:r>
                      <a:r>
                        <a:rPr lang="en-US" altLang="en-US" sz="1050" kern="1200" baseline="0" dirty="0" err="1"/>
                        <a:t>polkadot</a:t>
                      </a:r>
                      <a:r>
                        <a:rPr lang="en-US" altLang="en-US" sz="1050" kern="1200" baseline="0" dirty="0"/>
                        <a:t>, cosmos, IBM relay network)</a:t>
                      </a:r>
                      <a:endParaRPr lang="en-US" alt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621614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Start</a:t>
                      </a:r>
                      <a:r>
                        <a:rPr lang="en-GB" sz="1100" baseline="0" dirty="0"/>
                        <a:t> small and scale gradually, work with broader DLT ecosystem to identify solutions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93238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Ensure the solutions offered have sustainable benefits over the long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50889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Security and Privacy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Operators must</a:t>
                      </a:r>
                      <a:r>
                        <a:rPr lang="en-GB" sz="1100" baseline="0" dirty="0"/>
                        <a:t> map DLT security/ privacy features with their current/ future needs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02517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Technology 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Work</a:t>
                      </a:r>
                      <a:r>
                        <a:rPr lang="en-GB" sz="1100" baseline="0" dirty="0"/>
                        <a:t> with DLT experts within and outside industry to help mature DLT as per telco needs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38895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As most regulations are use case and region specific,</a:t>
                      </a:r>
                      <a:r>
                        <a:rPr lang="en-GB" sz="1100" baseline="0" dirty="0"/>
                        <a:t> manage </a:t>
                      </a:r>
                      <a:r>
                        <a:rPr lang="en-GB" sz="1100" dirty="0"/>
                        <a:t>on case to case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95163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Capacity</a:t>
                      </a:r>
                      <a:r>
                        <a:rPr lang="en-GB" sz="1100" b="1" baseline="0" dirty="0"/>
                        <a:t> building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Promote creation of centres</a:t>
                      </a:r>
                      <a:r>
                        <a:rPr lang="en-GB" sz="1100" baseline="0" dirty="0"/>
                        <a:t> of </a:t>
                      </a:r>
                      <a:r>
                        <a:rPr lang="en-GB" sz="1100" dirty="0"/>
                        <a:t>excellence within</a:t>
                      </a:r>
                      <a:r>
                        <a:rPr lang="en-GB" sz="1100" baseline="0" dirty="0"/>
                        <a:t> the GSMA and within each </a:t>
                      </a:r>
                      <a:r>
                        <a:rPr lang="en-GB" sz="1100" baseline="0" dirty="0" err="1"/>
                        <a:t>OpCos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478408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Legacy vs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Identify use case specific value preposition for making a transition to DLT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09610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/>
                        <a:t>Collaboration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Encourage collaboration between GSMA and wider DLT</a:t>
                      </a:r>
                      <a:r>
                        <a:rPr lang="en-GB" sz="1100" baseline="0" dirty="0"/>
                        <a:t> ecosystem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2842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Governance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Framework to be agreed s</a:t>
                      </a:r>
                      <a:r>
                        <a:rPr lang="en-GB" sz="1100" baseline="0" dirty="0" smtClean="0"/>
                        <a:t>pecific to the network purpose and to be defined based on use cases specific requirements.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98030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Commercial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The commercial aspects require due understanding of operations, funding model used and ROI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13404"/>
                  </a:ext>
                </a:extLst>
              </a:tr>
              <a:tr h="298441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Legal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Based</a:t>
                      </a:r>
                      <a:r>
                        <a:rPr lang="en-GB" sz="1100" baseline="0" dirty="0" smtClean="0"/>
                        <a:t> on the governance and commercial requirements legal framework will to facilitate frictionless operating model.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738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76" y="246730"/>
            <a:ext cx="8669558" cy="422423"/>
          </a:xfrm>
        </p:spPr>
        <p:txBody>
          <a:bodyPr/>
          <a:lstStyle/>
          <a:p>
            <a:r>
              <a:rPr lang="en-GB" dirty="0" smtClean="0"/>
              <a:t>Success Factors/ Implementation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7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037" y="298016"/>
            <a:ext cx="7560839" cy="422423"/>
          </a:xfrm>
        </p:spPr>
        <p:txBody>
          <a:bodyPr/>
          <a:lstStyle/>
          <a:p>
            <a:r>
              <a:rPr lang="en-GB" dirty="0"/>
              <a:t>Blockchain Ecosystem 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7007" y="2079965"/>
          <a:ext cx="8069917" cy="90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557" y="450730"/>
            <a:ext cx="8634656" cy="422423"/>
          </a:xfrm>
        </p:spPr>
        <p:txBody>
          <a:bodyPr/>
          <a:lstStyle/>
          <a:p>
            <a:r>
              <a:rPr lang="en-GB" dirty="0"/>
              <a:t>Blockchain Shared Network</a:t>
            </a:r>
          </a:p>
        </p:txBody>
      </p:sp>
      <p:cxnSp>
        <p:nvCxnSpPr>
          <p:cNvPr id="29" name="Straight Connector 28"/>
          <p:cNvCxnSpPr>
            <a:stCxn id="36" idx="6"/>
            <a:endCxn id="33" idx="3"/>
          </p:cNvCxnSpPr>
          <p:nvPr/>
        </p:nvCxnSpPr>
        <p:spPr>
          <a:xfrm flipV="1">
            <a:off x="3470551" y="1840441"/>
            <a:ext cx="3372625" cy="2525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296805" y="1393816"/>
            <a:ext cx="2261569" cy="21526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+mj-lt"/>
              </a:rPr>
              <a:t>DLT Network</a:t>
            </a: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57980" y="1742823"/>
            <a:ext cx="1676400" cy="1551792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Services</a:t>
            </a:r>
          </a:p>
          <a:p>
            <a:pPr algn="ctr"/>
            <a:endParaRPr lang="en-GB" sz="12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63692" y="2061379"/>
            <a:ext cx="1423289" cy="9338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+mj-lt"/>
              </a:rPr>
              <a:t>N/W Management</a:t>
            </a:r>
          </a:p>
        </p:txBody>
      </p:sp>
      <p:sp>
        <p:nvSpPr>
          <p:cNvPr id="33" name="Oval 32"/>
          <p:cNvSpPr/>
          <p:nvPr/>
        </p:nvSpPr>
        <p:spPr>
          <a:xfrm>
            <a:off x="6669505" y="1043339"/>
            <a:ext cx="1185899" cy="9338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  <a:latin typeface="+mj-lt"/>
              </a:rPr>
              <a:t>Identity</a:t>
            </a:r>
          </a:p>
        </p:txBody>
      </p:sp>
      <p:sp>
        <p:nvSpPr>
          <p:cNvPr id="34" name="Oval 33"/>
          <p:cNvSpPr/>
          <p:nvPr/>
        </p:nvSpPr>
        <p:spPr>
          <a:xfrm>
            <a:off x="7023884" y="2911065"/>
            <a:ext cx="1197896" cy="9338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  <a:latin typeface="+mj-lt"/>
              </a:rPr>
              <a:t>Tech Infra</a:t>
            </a:r>
          </a:p>
        </p:txBody>
      </p:sp>
      <p:sp>
        <p:nvSpPr>
          <p:cNvPr id="35" name="Oval 34"/>
          <p:cNvSpPr/>
          <p:nvPr/>
        </p:nvSpPr>
        <p:spPr>
          <a:xfrm>
            <a:off x="706522" y="1305761"/>
            <a:ext cx="1522721" cy="1151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  <a:latin typeface="+mj-lt"/>
              </a:rPr>
              <a:t>Fraud Management</a:t>
            </a:r>
          </a:p>
        </p:txBody>
      </p:sp>
      <p:sp>
        <p:nvSpPr>
          <p:cNvPr id="36" name="Oval 35"/>
          <p:cNvSpPr/>
          <p:nvPr/>
        </p:nvSpPr>
        <p:spPr>
          <a:xfrm>
            <a:off x="2013226" y="3758281"/>
            <a:ext cx="1457325" cy="12160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  <a:latin typeface="+mj-lt"/>
              </a:rPr>
              <a:t>Clearing &amp; Settlement</a:t>
            </a:r>
          </a:p>
        </p:txBody>
      </p:sp>
      <p:sp>
        <p:nvSpPr>
          <p:cNvPr id="37" name="Oval 36"/>
          <p:cNvSpPr/>
          <p:nvPr/>
        </p:nvSpPr>
        <p:spPr>
          <a:xfrm>
            <a:off x="5348324" y="4016438"/>
            <a:ext cx="1197896" cy="9338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  <a:latin typeface="+mj-lt"/>
              </a:rPr>
              <a:t>Internet of Things</a:t>
            </a:r>
          </a:p>
        </p:txBody>
      </p:sp>
      <p:cxnSp>
        <p:nvCxnSpPr>
          <p:cNvPr id="38" name="Straight Connector 37"/>
          <p:cNvCxnSpPr>
            <a:stCxn id="30" idx="6"/>
            <a:endCxn id="34" idx="2"/>
          </p:cNvCxnSpPr>
          <p:nvPr/>
        </p:nvCxnSpPr>
        <p:spPr>
          <a:xfrm>
            <a:off x="5558374" y="2470150"/>
            <a:ext cx="1465510" cy="90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5"/>
            <a:endCxn id="37" idx="1"/>
          </p:cNvCxnSpPr>
          <p:nvPr/>
        </p:nvCxnSpPr>
        <p:spPr>
          <a:xfrm>
            <a:off x="5227175" y="3231232"/>
            <a:ext cx="296577" cy="921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823235" y="1393816"/>
            <a:ext cx="6576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4"/>
            <a:endCxn id="34" idx="0"/>
          </p:cNvCxnSpPr>
          <p:nvPr/>
        </p:nvCxnSpPr>
        <p:spPr>
          <a:xfrm>
            <a:off x="7262455" y="1977202"/>
            <a:ext cx="360377" cy="93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983208" y="2638495"/>
            <a:ext cx="379015" cy="38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0"/>
            <a:endCxn id="33" idx="4"/>
          </p:cNvCxnSpPr>
          <p:nvPr/>
        </p:nvCxnSpPr>
        <p:spPr>
          <a:xfrm flipV="1">
            <a:off x="5947272" y="1977202"/>
            <a:ext cx="1315183" cy="203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7"/>
            <a:endCxn id="33" idx="1"/>
          </p:cNvCxnSpPr>
          <p:nvPr/>
        </p:nvCxnSpPr>
        <p:spPr>
          <a:xfrm flipV="1">
            <a:off x="2006246" y="1180100"/>
            <a:ext cx="4836930" cy="294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0"/>
            <a:endCxn id="35" idx="4"/>
          </p:cNvCxnSpPr>
          <p:nvPr/>
        </p:nvCxnSpPr>
        <p:spPr>
          <a:xfrm flipH="1" flipV="1">
            <a:off x="1467883" y="2457011"/>
            <a:ext cx="1274006" cy="130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9615" y="2179240"/>
            <a:ext cx="521736" cy="349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01351" y="4391586"/>
            <a:ext cx="1198258" cy="2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527581" y="4351111"/>
            <a:ext cx="10250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30649" y="1899957"/>
            <a:ext cx="849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partners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09560" y="2305633"/>
            <a:ext cx="849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clients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12451" y="2879665"/>
            <a:ext cx="101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consumers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56863" y="1901316"/>
            <a:ext cx="101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suppliers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87659" y="2963360"/>
            <a:ext cx="101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regulators</a:t>
            </a:r>
          </a:p>
        </p:txBody>
      </p:sp>
    </p:spTree>
    <p:extLst>
      <p:ext uri="{BB962C8B-B14F-4D97-AF65-F5344CB8AC3E}">
        <p14:creationId xmlns:p14="http://schemas.microsoft.com/office/powerpoint/2010/main" val="28180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376" y="438883"/>
            <a:ext cx="7560839" cy="422423"/>
          </a:xfrm>
        </p:spPr>
        <p:txBody>
          <a:bodyPr/>
          <a:lstStyle/>
          <a:p>
            <a:r>
              <a:rPr lang="en-GB" dirty="0"/>
              <a:t>Blockchain Network of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2" y="1263102"/>
            <a:ext cx="3118198" cy="1762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547" y="1154828"/>
            <a:ext cx="2737345" cy="17628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716" y="3538935"/>
            <a:ext cx="3538939" cy="144567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2561716" y="1828779"/>
            <a:ext cx="422566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092090" y="1871582"/>
            <a:ext cx="1695286" cy="182071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2554282" y="2066693"/>
            <a:ext cx="2156612" cy="1568606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34472" y="2598242"/>
            <a:ext cx="123332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N1 N3 interface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3161" y="2638754"/>
            <a:ext cx="123332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N2 N3 interface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3055" y="1633146"/>
            <a:ext cx="108005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N1 N2 interface</a:t>
            </a:r>
          </a:p>
        </p:txBody>
      </p:sp>
    </p:spTree>
    <p:extLst>
      <p:ext uri="{BB962C8B-B14F-4D97-AF65-F5344CB8AC3E}">
        <p14:creationId xmlns:p14="http://schemas.microsoft.com/office/powerpoint/2010/main" val="23283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691" y="295591"/>
            <a:ext cx="8201678" cy="422423"/>
          </a:xfrm>
        </p:spPr>
        <p:txBody>
          <a:bodyPr/>
          <a:lstStyle/>
          <a:p>
            <a:r>
              <a:rPr lang="en-GB" dirty="0"/>
              <a:t>Blockchain 3.0 Reference Architecture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CECEE8D-083A-5D45-B2EF-ACC8DD053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51" y="1074942"/>
            <a:ext cx="8201679" cy="3420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702" y="4425417"/>
            <a:ext cx="9039298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schemeClr val="accent6"/>
                </a:solidFill>
              </a:rPr>
              <a:t>The GSMA architecture </a:t>
            </a:r>
            <a:r>
              <a:rPr lang="de-DE" sz="1300" b="1" dirty="0">
                <a:solidFill>
                  <a:schemeClr val="accent6"/>
                </a:solidFill>
              </a:rPr>
              <a:t>is </a:t>
            </a:r>
            <a:r>
              <a:rPr lang="de-DE" sz="1300" b="1" dirty="0" smtClean="0">
                <a:solidFill>
                  <a:schemeClr val="accent6"/>
                </a:solidFill>
              </a:rPr>
              <a:t>highly modular </a:t>
            </a:r>
            <a:r>
              <a:rPr lang="de-DE" sz="1300" b="1" dirty="0">
                <a:solidFill>
                  <a:schemeClr val="accent6"/>
                </a:solidFill>
              </a:rPr>
              <a:t>and </a:t>
            </a:r>
            <a:r>
              <a:rPr lang="de-DE" sz="1300" b="1" dirty="0" smtClean="0">
                <a:solidFill>
                  <a:schemeClr val="accent6"/>
                </a:solidFill>
              </a:rPr>
              <a:t>largely open sourced to foster transparency, trust and </a:t>
            </a:r>
            <a:r>
              <a:rPr lang="de-DE" sz="1300" b="1" dirty="0">
                <a:solidFill>
                  <a:schemeClr val="accent6"/>
                </a:solidFill>
              </a:rPr>
              <a:t>network affect</a:t>
            </a:r>
            <a:r>
              <a:rPr lang="de-DE" sz="1300" b="1" dirty="0" smtClean="0">
                <a:solidFill>
                  <a:schemeClr val="accent6"/>
                </a:solidFill>
              </a:rPr>
              <a:t>, enabling a thriving shared network economy.</a:t>
            </a:r>
            <a:endParaRPr lang="en-GB" sz="1300" b="1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7070895" y="1975384"/>
            <a:ext cx="1354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</a:t>
            </a:r>
            <a:r>
              <a:rPr lang="en-GB" sz="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7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lements</a:t>
            </a:r>
            <a:endParaRPr lang="en-GB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76" y="246730"/>
            <a:ext cx="8669558" cy="422423"/>
          </a:xfrm>
        </p:spPr>
        <p:txBody>
          <a:bodyPr/>
          <a:lstStyle/>
          <a:p>
            <a:r>
              <a:rPr lang="en-GB" dirty="0"/>
              <a:t>How Do We Measure Success Together?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620DCE-4DC2-447E-807C-FE04ACE4D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96875"/>
              </p:ext>
            </p:extLst>
          </p:nvPr>
        </p:nvGraphicFramePr>
        <p:xfrm>
          <a:off x="285786" y="1071394"/>
          <a:ext cx="8683709" cy="3724269"/>
        </p:xfrm>
        <a:graphic>
          <a:graphicData uri="http://schemas.openxmlformats.org/drawingml/2006/table">
            <a:tbl>
              <a:tblPr firstRow="1" bandRow="1"/>
              <a:tblGrid>
                <a:gridCol w="1598855">
                  <a:extLst>
                    <a:ext uri="{9D8B030D-6E8A-4147-A177-3AD203B41FA5}">
                      <a16:colId xmlns:a16="http://schemas.microsoft.com/office/drawing/2014/main" val="364366545"/>
                    </a:ext>
                  </a:extLst>
                </a:gridCol>
                <a:gridCol w="7084854">
                  <a:extLst>
                    <a:ext uri="{9D8B030D-6E8A-4147-A177-3AD203B41FA5}">
                      <a16:colId xmlns:a16="http://schemas.microsoft.com/office/drawing/2014/main" val="1348587142"/>
                    </a:ext>
                  </a:extLst>
                </a:gridCol>
              </a:tblGrid>
              <a:tr h="3230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dirty="0">
                          <a:latin typeface="+mj-lt"/>
                          <a:cs typeface="Arial" panose="020B0604020202020204" pitchFamily="34" charset="0"/>
                        </a:rPr>
                        <a:t>KPI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dirty="0">
                          <a:latin typeface="+mj-lt"/>
                          <a:cs typeface="Arial" panose="020B0604020202020204" pitchFamily="34" charset="0"/>
                        </a:rPr>
                        <a:t>Strategy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84425"/>
                  </a:ext>
                </a:extLst>
              </a:tr>
              <a:tr h="5780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dirty="0" err="1">
                          <a:solidFill>
                            <a:schemeClr val="accent6"/>
                          </a:solidFill>
                          <a:latin typeface="+mj-lt"/>
                          <a:cs typeface="Arial" panose="020B0604020202020204" pitchFamily="34" charset="0"/>
                        </a:rPr>
                        <a:t>PoCs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+mj-lt"/>
                          <a:cs typeface="Arial" panose="020B0604020202020204" pitchFamily="34" charset="0"/>
                        </a:rPr>
                        <a:t>-MVP to Business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1200" dirty="0">
                          <a:latin typeface="+mj-lt"/>
                          <a:cs typeface="Arial" panose="020B0604020202020204" pitchFamily="34" charset="0"/>
                        </a:rPr>
                        <a:t>Measure transition from </a:t>
                      </a:r>
                      <a:r>
                        <a:rPr lang="en-US" altLang="en-US" sz="1600" b="0" kern="1200" dirty="0" err="1" smtClean="0">
                          <a:latin typeface="+mj-lt"/>
                          <a:cs typeface="Arial" panose="020B0604020202020204" pitchFamily="34" charset="0"/>
                        </a:rPr>
                        <a:t>PoCs</a:t>
                      </a:r>
                      <a:r>
                        <a:rPr lang="en-US" altLang="en-US" sz="1600" b="0" kern="1200" dirty="0" smtClean="0">
                          <a:latin typeface="+mj-lt"/>
                          <a:cs typeface="Arial" panose="020B0604020202020204" pitchFamily="34" charset="0"/>
                        </a:rPr>
                        <a:t> and/or MVPs </a:t>
                      </a:r>
                      <a:r>
                        <a:rPr lang="en-US" altLang="en-US" sz="1600" b="0" kern="1200" dirty="0">
                          <a:latin typeface="+mj-lt"/>
                          <a:cs typeface="Arial" panose="020B0604020202020204" pitchFamily="34" charset="0"/>
                        </a:rPr>
                        <a:t>to actual business for each use case</a:t>
                      </a:r>
                      <a:endParaRPr lang="en-US" alt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21614"/>
                  </a:ext>
                </a:extLst>
              </a:tr>
              <a:tr h="5780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Standardization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0" dirty="0">
                          <a:latin typeface="+mj-lt"/>
                          <a:cs typeface="Arial" panose="020B0604020202020204" pitchFamily="34" charset="0"/>
                        </a:rPr>
                        <a:t>Assess industry gaps in </a:t>
                      </a:r>
                      <a:r>
                        <a:rPr lang="en-GB" sz="1600" b="0" dirty="0" smtClean="0">
                          <a:latin typeface="+mj-lt"/>
                          <a:cs typeface="Arial" panose="020B0604020202020204" pitchFamily="34" charset="0"/>
                        </a:rPr>
                        <a:t>Blockchain-DLT, </a:t>
                      </a:r>
                      <a:r>
                        <a:rPr lang="en-GB" sz="1600" b="0" dirty="0">
                          <a:latin typeface="+mj-lt"/>
                          <a:cs typeface="Arial" panose="020B0604020202020204" pitchFamily="34" charset="0"/>
                        </a:rPr>
                        <a:t>position GSMA as a key player for gap closure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93238"/>
                  </a:ext>
                </a:extLst>
              </a:tr>
              <a:tr h="107355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Adoption Blockchain 3.0 Reference Architecture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0" dirty="0">
                          <a:latin typeface="+mj-lt"/>
                          <a:cs typeface="Arial" panose="020B0604020202020204" pitchFamily="34" charset="0"/>
                        </a:rPr>
                        <a:t>Measure industry adoption of GSMA Blockchain 3.0  Reference Architecture that results in sustainable business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50889"/>
                  </a:ext>
                </a:extLst>
              </a:tr>
              <a:tr h="5780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Policy Partner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0" dirty="0">
                          <a:latin typeface="+mj-lt"/>
                          <a:cs typeface="Arial" panose="020B0604020202020204" pitchFamily="34" charset="0"/>
                        </a:rPr>
                        <a:t>Position GSMA-DLT as regulator-policy partner globally as part of ecosystem extension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02517"/>
                  </a:ext>
                </a:extLst>
              </a:tr>
              <a:tr h="5780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/>
                      <a:r>
                        <a:rPr lang="en-GB" sz="1600" b="1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Capacity Building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0" dirty="0">
                          <a:latin typeface="+mj-lt"/>
                          <a:cs typeface="Arial" panose="020B0604020202020204" pitchFamily="34" charset="0"/>
                        </a:rPr>
                        <a:t>Develop and </a:t>
                      </a:r>
                      <a:r>
                        <a:rPr lang="en-GB" sz="1600" b="0" dirty="0" smtClean="0">
                          <a:latin typeface="+mj-lt"/>
                          <a:cs typeface="Arial" panose="020B0604020202020204" pitchFamily="34" charset="0"/>
                        </a:rPr>
                        <a:t>execute webinars </a:t>
                      </a:r>
                      <a:r>
                        <a:rPr lang="en-GB" sz="1600" b="0" dirty="0">
                          <a:latin typeface="+mj-lt"/>
                          <a:cs typeface="Arial" panose="020B0604020202020204" pitchFamily="34" charset="0"/>
                        </a:rPr>
                        <a:t>highlighting opportunities, lessons learned and business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C2C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3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4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56368" y="4869726"/>
            <a:ext cx="720095" cy="212886"/>
          </a:xfrm>
        </p:spPr>
        <p:txBody>
          <a:bodyPr/>
          <a:lstStyle/>
          <a:p>
            <a:pPr algn="r"/>
            <a:fld id="{21BE6DC9-E5DA-45E2-AD18-0A04CA307D2B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4104434" y="2576834"/>
            <a:ext cx="831765" cy="418198"/>
          </a:xfrm>
          <a:prstGeom prst="rightArrow">
            <a:avLst/>
          </a:prstGeom>
          <a:solidFill>
            <a:srgbClr val="D8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6" name="Group 5"/>
          <p:cNvGrpSpPr/>
          <p:nvPr/>
        </p:nvGrpSpPr>
        <p:grpSpPr>
          <a:xfrm>
            <a:off x="309047" y="1088918"/>
            <a:ext cx="3624146" cy="3708458"/>
            <a:chOff x="309047" y="973012"/>
            <a:chExt cx="3624146" cy="3397954"/>
          </a:xfrm>
        </p:grpSpPr>
        <p:sp>
          <p:nvSpPr>
            <p:cNvPr id="7" name="Oval 6"/>
            <p:cNvSpPr/>
            <p:nvPr/>
          </p:nvSpPr>
          <p:spPr>
            <a:xfrm>
              <a:off x="309047" y="2006145"/>
              <a:ext cx="1645920" cy="16459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0157" y="1277062"/>
              <a:ext cx="150370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350" b="1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Network </a:t>
              </a:r>
              <a:r>
                <a:rPr lang="en-GB" sz="1350" b="1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Backbone</a:t>
              </a:r>
              <a:endParaRPr lang="en-GB" sz="1350" dirty="0">
                <a:solidFill>
                  <a:schemeClr val="accent2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98011" y="973012"/>
              <a:ext cx="1624443" cy="95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350" b="1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Mobile Operators </a:t>
              </a:r>
              <a:r>
                <a:rPr lang="en-GB" sz="1350" b="1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&amp; eco-system partners </a:t>
              </a:r>
              <a:r>
                <a:rPr lang="en-GB" sz="1350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To </a:t>
              </a:r>
              <a:r>
                <a:rPr lang="en-GB" sz="1350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b</a:t>
              </a:r>
              <a:r>
                <a:rPr lang="en-GB" sz="1350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uild solutions </a:t>
              </a:r>
              <a:r>
                <a:rPr lang="en-GB" sz="1350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o</a:t>
              </a:r>
              <a:r>
                <a:rPr lang="en-GB" sz="1350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n </a:t>
              </a:r>
              <a:r>
                <a:rPr lang="en-GB" sz="1350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t</a:t>
              </a:r>
              <a:r>
                <a:rPr lang="en-GB" sz="1350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op </a:t>
              </a:r>
              <a:r>
                <a:rPr lang="en-GB" sz="1350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o</a:t>
              </a:r>
              <a:r>
                <a:rPr lang="en-GB" sz="1350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f </a:t>
              </a:r>
              <a:r>
                <a:rPr lang="en-GB" sz="1350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It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5"/>
            <a:stretch/>
          </p:blipFill>
          <p:spPr>
            <a:xfrm>
              <a:off x="3109270" y="1963762"/>
              <a:ext cx="210417" cy="2057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892" y="2079608"/>
              <a:ext cx="391286" cy="2057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21878" y="2120153"/>
              <a:ext cx="4315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solidFill>
                    <a:schemeClr val="tx2"/>
                  </a:solidFill>
                </a:rPr>
                <a:t>Opco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5"/>
            <a:stretch/>
          </p:blipFill>
          <p:spPr>
            <a:xfrm>
              <a:off x="3109270" y="2332920"/>
              <a:ext cx="210417" cy="2057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021878" y="2489311"/>
              <a:ext cx="4315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solidFill>
                    <a:schemeClr val="tx2"/>
                  </a:solidFill>
                </a:rPr>
                <a:t>Opco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2115" y="228394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Group</a:t>
              </a:r>
            </a:p>
            <a:p>
              <a:r>
                <a:rPr lang="en-US" sz="900" dirty="0">
                  <a:solidFill>
                    <a:schemeClr val="tx2"/>
                  </a:solidFill>
                </a:rPr>
                <a:t>MNO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615410" y="2423175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328165" y="2162041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97008" y="2162041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94267" y="2421911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00685" y="2725561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639627" y="2733012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89939" y="3053965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07653" y="3330188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329875" y="3334460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615410" y="3050616"/>
              <a:ext cx="205740" cy="205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5"/>
            <a:stretch/>
          </p:blipFill>
          <p:spPr>
            <a:xfrm>
              <a:off x="1987845" y="1641092"/>
              <a:ext cx="210417" cy="20574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907500" y="1826565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MNO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1"/>
            </p:cNvCxnSpPr>
            <p:nvPr/>
          </p:nvCxnSpPr>
          <p:spPr>
            <a:xfrm flipH="1">
              <a:off x="1447765" y="1743962"/>
              <a:ext cx="540080" cy="503356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729884" y="2208440"/>
              <a:ext cx="862670" cy="321935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10" idx="1"/>
            </p:cNvCxnSpPr>
            <p:nvPr/>
          </p:nvCxnSpPr>
          <p:spPr>
            <a:xfrm flipV="1">
              <a:off x="2760043" y="2066632"/>
              <a:ext cx="349227" cy="136611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13" idx="1"/>
            </p:cNvCxnSpPr>
            <p:nvPr/>
          </p:nvCxnSpPr>
          <p:spPr>
            <a:xfrm>
              <a:off x="2760043" y="2224028"/>
              <a:ext cx="349227" cy="211763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5"/>
            <a:stretch/>
          </p:blipFill>
          <p:spPr>
            <a:xfrm>
              <a:off x="2998197" y="2907509"/>
              <a:ext cx="210417" cy="20574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36" y="3023355"/>
              <a:ext cx="391286" cy="2057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909122" y="3063900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MNO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5"/>
            <a:stretch/>
          </p:blipFill>
          <p:spPr>
            <a:xfrm>
              <a:off x="2998197" y="3276667"/>
              <a:ext cx="210417" cy="205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909122" y="3433058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MNO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69359" y="322769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Third</a:t>
              </a:r>
            </a:p>
            <a:p>
              <a:r>
                <a:rPr lang="en-US" sz="900" dirty="0">
                  <a:solidFill>
                    <a:schemeClr val="tx2"/>
                  </a:solidFill>
                </a:rPr>
                <a:t>Party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cxnSp>
          <p:nvCxnSpPr>
            <p:cNvPr id="38" name="Straight Connector 37"/>
            <p:cNvCxnSpPr>
              <a:endCxn id="32" idx="1"/>
            </p:cNvCxnSpPr>
            <p:nvPr/>
          </p:nvCxnSpPr>
          <p:spPr>
            <a:xfrm flipV="1">
              <a:off x="2647287" y="3010379"/>
              <a:ext cx="350910" cy="136611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35" idx="1"/>
            </p:cNvCxnSpPr>
            <p:nvPr/>
          </p:nvCxnSpPr>
          <p:spPr>
            <a:xfrm>
              <a:off x="2647287" y="3167774"/>
              <a:ext cx="350910" cy="211763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718281" y="3153487"/>
              <a:ext cx="789086" cy="21347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287273" y="3806369"/>
              <a:ext cx="16459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350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GSMA </a:t>
              </a:r>
              <a:r>
                <a:rPr lang="en-GB" sz="1350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To </a:t>
              </a:r>
              <a:r>
                <a:rPr lang="en-GB" sz="1350" b="1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Recruit </a:t>
              </a:r>
              <a:r>
                <a:rPr lang="en-GB" sz="1350" b="1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Ecosystem</a:t>
              </a:r>
              <a:endParaRPr lang="en-GB" sz="1350" b="1" dirty="0">
                <a:solidFill>
                  <a:schemeClr val="accent2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7363" y="3655384"/>
              <a:ext cx="1503703" cy="71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350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GSMA to Administer </a:t>
              </a:r>
              <a:r>
                <a:rPr lang="en-GB" sz="1350" b="1" dirty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Governance Rules</a:t>
              </a:r>
              <a:endParaRPr lang="en-GB" sz="1350" dirty="0">
                <a:solidFill>
                  <a:schemeClr val="accent2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93629" y="1123022"/>
            <a:ext cx="3036280" cy="3612400"/>
            <a:chOff x="5200376" y="979418"/>
            <a:chExt cx="3329227" cy="3771630"/>
          </a:xfrm>
        </p:grpSpPr>
        <p:grpSp>
          <p:nvGrpSpPr>
            <p:cNvPr id="44" name="Group 43"/>
            <p:cNvGrpSpPr/>
            <p:nvPr/>
          </p:nvGrpSpPr>
          <p:grpSpPr>
            <a:xfrm>
              <a:off x="5200376" y="1076106"/>
              <a:ext cx="3300318" cy="3674942"/>
              <a:chOff x="5122912" y="1056252"/>
              <a:chExt cx="3300318" cy="367494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161170" y="1056252"/>
                <a:ext cx="3195198" cy="794016"/>
                <a:chOff x="5161170" y="1056252"/>
                <a:chExt cx="3195198" cy="794016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6133297" y="1291599"/>
                  <a:ext cx="2223071" cy="4631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400" b="1" dirty="0" smtClean="0"/>
                    <a:t>Network Backbone Provider</a:t>
                  </a:r>
                  <a:endParaRPr lang="en-GB" sz="1400" b="1" dirty="0"/>
                </a:p>
              </p:txBody>
            </p:sp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1170" y="1056252"/>
                  <a:ext cx="1006763" cy="794016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/>
              <p:cNvGrpSpPr/>
              <p:nvPr/>
            </p:nvGrpSpPr>
            <p:grpSpPr>
              <a:xfrm>
                <a:off x="5266709" y="1788405"/>
                <a:ext cx="3089658" cy="750907"/>
                <a:chOff x="5266709" y="1788405"/>
                <a:chExt cx="3089658" cy="750907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6133297" y="1965005"/>
                  <a:ext cx="2223070" cy="44737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400" b="1" dirty="0"/>
                    <a:t>Network Governance Facilitator</a:t>
                  </a:r>
                </a:p>
              </p:txBody>
            </p: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6709" y="1788405"/>
                  <a:ext cx="927208" cy="750907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5122912" y="2459486"/>
                <a:ext cx="3268093" cy="947173"/>
                <a:chOff x="5122912" y="2459486"/>
                <a:chExt cx="3268093" cy="94717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167933" y="2726260"/>
                  <a:ext cx="2223072" cy="34751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400" b="1" dirty="0"/>
                    <a:t>Network Administrator</a:t>
                  </a:r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2912" y="2459486"/>
                  <a:ext cx="1152549" cy="947173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5266709" y="3110458"/>
                <a:ext cx="3156521" cy="976745"/>
                <a:chOff x="5266709" y="3110458"/>
                <a:chExt cx="3156521" cy="976745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217" y="3405387"/>
                  <a:ext cx="2189013" cy="386891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400" b="1" dirty="0"/>
                    <a:t>Participant Manager</a:t>
                  </a:r>
                </a:p>
              </p:txBody>
            </p:sp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6709" y="3110458"/>
                  <a:ext cx="1034472" cy="976745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5263843" y="3838491"/>
                <a:ext cx="3143543" cy="892703"/>
                <a:chOff x="5263843" y="3838491"/>
                <a:chExt cx="3143543" cy="89270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6218372" y="4079223"/>
                  <a:ext cx="2189014" cy="41124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400" b="1" dirty="0" smtClean="0"/>
                    <a:t>Service(s) Provider</a:t>
                  </a:r>
                  <a:endParaRPr lang="en-GB" sz="1400" b="1" dirty="0"/>
                </a:p>
              </p:txBody>
            </p: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3843" y="3838491"/>
                  <a:ext cx="879209" cy="892703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Rectangle 44"/>
            <p:cNvSpPr/>
            <p:nvPr/>
          </p:nvSpPr>
          <p:spPr>
            <a:xfrm>
              <a:off x="6029335" y="979418"/>
              <a:ext cx="2500268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350" b="1" dirty="0" smtClean="0">
                  <a:solidFill>
                    <a:schemeClr val="accent2">
                      <a:lumMod val="65000"/>
                      <a:lumOff val="35000"/>
                    </a:schemeClr>
                  </a:solidFill>
                </a:rPr>
                <a:t>Potential GSMA Roles</a:t>
              </a:r>
              <a:endParaRPr lang="en-GB" sz="1350" b="1" dirty="0">
                <a:solidFill>
                  <a:schemeClr val="accent2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-50071" y="344632"/>
            <a:ext cx="93266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GSMA </a:t>
            </a:r>
            <a:r>
              <a:rPr lang="en-GB" sz="255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Role(s): Eco-system creation &amp; Management</a:t>
            </a:r>
            <a:endParaRPr lang="en-GB" sz="25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35" y="311976"/>
            <a:ext cx="8781241" cy="422423"/>
          </a:xfrm>
        </p:spPr>
        <p:txBody>
          <a:bodyPr/>
          <a:lstStyle/>
          <a:p>
            <a:r>
              <a:rPr lang="en-GB" dirty="0" smtClean="0"/>
              <a:t>DLT Telco Eco-system Stakeholders and Roles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08252"/>
              </p:ext>
            </p:extLst>
          </p:nvPr>
        </p:nvGraphicFramePr>
        <p:xfrm>
          <a:off x="476977" y="2327218"/>
          <a:ext cx="7039235" cy="205203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488392">
                  <a:extLst>
                    <a:ext uri="{9D8B030D-6E8A-4147-A177-3AD203B41FA5}">
                      <a16:colId xmlns:a16="http://schemas.microsoft.com/office/drawing/2014/main" val="901033490"/>
                    </a:ext>
                  </a:extLst>
                </a:gridCol>
                <a:gridCol w="2152123">
                  <a:extLst>
                    <a:ext uri="{9D8B030D-6E8A-4147-A177-3AD203B41FA5}">
                      <a16:colId xmlns:a16="http://schemas.microsoft.com/office/drawing/2014/main" val="922757631"/>
                    </a:ext>
                  </a:extLst>
                </a:gridCol>
                <a:gridCol w="2398720">
                  <a:extLst>
                    <a:ext uri="{9D8B030D-6E8A-4147-A177-3AD203B41FA5}">
                      <a16:colId xmlns:a16="http://schemas.microsoft.com/office/drawing/2014/main" val="3197919989"/>
                    </a:ext>
                  </a:extLst>
                </a:gridCol>
              </a:tblGrid>
              <a:tr h="265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r>
                        <a:rPr lang="en-GB" sz="1400" u="none" strike="noStrike" dirty="0" smtClean="0">
                          <a:effectLst/>
                        </a:rPr>
                        <a:t>Stakeholder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Type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Main Role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6221550"/>
                  </a:ext>
                </a:extLst>
              </a:tr>
              <a:tr h="203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Standardisation bodies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Influencer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kern="1200" dirty="0" smtClean="0">
                          <a:effectLst/>
                        </a:rPr>
                        <a:t>Governance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285802"/>
                  </a:ext>
                </a:extLst>
              </a:tr>
              <a:tr h="2461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Blockchain Consortia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</a:rPr>
                        <a:t>Influencer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kern="1200" dirty="0" smtClean="0">
                          <a:effectLst/>
                        </a:rPr>
                        <a:t>Governance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3862361"/>
                  </a:ext>
                </a:extLst>
              </a:tr>
              <a:tr h="220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Operators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Beneficiary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Central Player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4628556"/>
                  </a:ext>
                </a:extLst>
              </a:tr>
              <a:tr h="220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MVNOs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Beneficiary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Central Player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1065248"/>
                  </a:ext>
                </a:extLst>
              </a:tr>
              <a:tr h="220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5G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 smtClean="0">
                          <a:effectLst/>
                        </a:rPr>
                        <a:t>Private </a:t>
                      </a:r>
                      <a:r>
                        <a:rPr lang="en-GB" sz="1400" u="none" strike="noStrike" dirty="0">
                          <a:effectLst/>
                        </a:rPr>
                        <a:t>Networks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Beneficiary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Active Player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5585139"/>
                  </a:ext>
                </a:extLst>
              </a:tr>
              <a:tr h="220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Blockchain Experts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Solution Provider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Active Player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4292080"/>
                  </a:ext>
                </a:extLst>
              </a:tr>
              <a:tr h="220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</a:t>
                      </a:r>
                      <a:r>
                        <a:rPr lang="en-GB" sz="1400" u="none" strike="noStrike" dirty="0" smtClean="0">
                          <a:effectLst/>
                        </a:rPr>
                        <a:t>co-system </a:t>
                      </a:r>
                      <a:r>
                        <a:rPr lang="en-GB" sz="1400" u="none" strike="noStrike" dirty="0">
                          <a:effectLst/>
                        </a:rPr>
                        <a:t>partners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Solution Provider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Active Player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860945"/>
                  </a:ext>
                </a:extLst>
              </a:tr>
              <a:tr h="220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GSMA Working </a:t>
                      </a:r>
                      <a:r>
                        <a:rPr lang="en-GB" sz="1400" u="none" strike="noStrike" dirty="0">
                          <a:effectLst/>
                        </a:rPr>
                        <a:t>Groups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Influencer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Active Player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869027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6977" y="1249543"/>
            <a:ext cx="70392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DLT telco eco-system </a:t>
            </a:r>
            <a:r>
              <a:rPr lang="en-GB" sz="1600" dirty="0"/>
              <a:t>is dynamic and contextual.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Being </a:t>
            </a:r>
            <a:r>
              <a:rPr lang="en-GB" sz="1600" dirty="0"/>
              <a:t>agile to pivots in the market amplifies why the ecosystem is contextual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4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278464"/>
              </p:ext>
            </p:extLst>
          </p:nvPr>
        </p:nvGraphicFramePr>
        <p:xfrm>
          <a:off x="1312994" y="1130784"/>
          <a:ext cx="7043374" cy="3448196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3521687">
                  <a:extLst>
                    <a:ext uri="{9D8B030D-6E8A-4147-A177-3AD203B41FA5}">
                      <a16:colId xmlns:a16="http://schemas.microsoft.com/office/drawing/2014/main" val="3271784360"/>
                    </a:ext>
                  </a:extLst>
                </a:gridCol>
                <a:gridCol w="3521687">
                  <a:extLst>
                    <a:ext uri="{9D8B030D-6E8A-4147-A177-3AD203B41FA5}">
                      <a16:colId xmlns:a16="http://schemas.microsoft.com/office/drawing/2014/main" val="1383980367"/>
                    </a:ext>
                  </a:extLst>
                </a:gridCol>
              </a:tblGrid>
              <a:tr h="17240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425084"/>
                  </a:ext>
                </a:extLst>
              </a:tr>
              <a:tr h="17240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14956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69" y="274801"/>
            <a:ext cx="8978629" cy="422423"/>
          </a:xfrm>
        </p:spPr>
        <p:txBody>
          <a:bodyPr/>
          <a:lstStyle/>
          <a:p>
            <a:r>
              <a:rPr lang="en-GB" sz="2400" dirty="0"/>
              <a:t>Current </a:t>
            </a:r>
            <a:r>
              <a:rPr lang="en-GB" sz="2400" dirty="0" smtClean="0"/>
              <a:t>Snapshot: GSMA’s DLT Eco-system Players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7117" y="2670216"/>
            <a:ext cx="11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Influence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1696" y="4622418"/>
            <a:ext cx="214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Interest In DLT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7029" y="4610955"/>
            <a:ext cx="7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1069" y="4622418"/>
            <a:ext cx="61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491" y="4280134"/>
            <a:ext cx="5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170" y="1053661"/>
            <a:ext cx="11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3700" y="1098586"/>
            <a:ext cx="22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Influential Observers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4140" y="1327689"/>
            <a:ext cx="106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/>
              <a:t>Keep Satisfied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1319" y="1084812"/>
            <a:ext cx="22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Key Participants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7791" y="1346601"/>
            <a:ext cx="158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/>
              <a:t>Engage Closely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6152" y="2808608"/>
            <a:ext cx="22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Active Participants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9449" y="3039548"/>
            <a:ext cx="158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/>
              <a:t>Keep Informed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3700" y="2833773"/>
            <a:ext cx="22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Passive Observers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4646" y="3070397"/>
            <a:ext cx="158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Monitor &amp; Transition</a:t>
            </a:r>
            <a:endParaRPr lang="en-GB" i="1" dirty="0" smtClean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910" y="1743561"/>
            <a:ext cx="480613" cy="28946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4514045" y="1879517"/>
            <a:ext cx="591074" cy="4801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07611" y="3696025"/>
            <a:ext cx="606167" cy="1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584879" y="2670216"/>
            <a:ext cx="520240" cy="369332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339" y="1669518"/>
            <a:ext cx="480613" cy="3519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524" y="1668281"/>
            <a:ext cx="480613" cy="35193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881641" y="1989757"/>
            <a:ext cx="6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Working Groups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03012" y="1987864"/>
            <a:ext cx="541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</a:rPr>
              <a:t>Projects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08191" y="1987137"/>
            <a:ext cx="9871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IG, BWR, Identity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16587" y="3391908"/>
            <a:ext cx="2263260" cy="695379"/>
            <a:chOff x="1765199" y="3406534"/>
            <a:chExt cx="1507436" cy="56907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5"/>
            <a:stretch/>
          </p:blipFill>
          <p:spPr>
            <a:xfrm>
              <a:off x="1844118" y="3461652"/>
              <a:ext cx="210417" cy="19974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765199" y="3624058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</a:rPr>
                <a:t>MVNOs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5"/>
            <a:stretch/>
          </p:blipFill>
          <p:spPr>
            <a:xfrm>
              <a:off x="2253029" y="3443247"/>
              <a:ext cx="210417" cy="19974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192983" y="3606275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</a:rPr>
                <a:t>Private </a:t>
              </a:r>
            </a:p>
            <a:p>
              <a:r>
                <a:rPr lang="en-US" sz="900" dirty="0" smtClean="0">
                  <a:solidFill>
                    <a:schemeClr val="tx2"/>
                  </a:solidFill>
                </a:rPr>
                <a:t>Networks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500" y="3406534"/>
              <a:ext cx="391286" cy="199741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842709" y="3604914"/>
              <a:ext cx="429926" cy="35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Third</a:t>
              </a:r>
            </a:p>
            <a:p>
              <a:r>
                <a:rPr lang="en-US" sz="900" dirty="0">
                  <a:solidFill>
                    <a:schemeClr val="tx2"/>
                  </a:solidFill>
                </a:rPr>
                <a:t>Party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62231" y="1764704"/>
            <a:ext cx="1818871" cy="558501"/>
            <a:chOff x="6420286" y="1611199"/>
            <a:chExt cx="1539670" cy="558501"/>
          </a:xfrm>
        </p:grpSpPr>
        <p:grpSp>
          <p:nvGrpSpPr>
            <p:cNvPr id="36" name="Group 35"/>
            <p:cNvGrpSpPr/>
            <p:nvPr/>
          </p:nvGrpSpPr>
          <p:grpSpPr>
            <a:xfrm>
              <a:off x="6420286" y="1612756"/>
              <a:ext cx="1007454" cy="556944"/>
              <a:chOff x="3046251" y="1815141"/>
              <a:chExt cx="1007454" cy="55694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55"/>
              <a:stretch/>
            </p:blipFill>
            <p:spPr>
              <a:xfrm>
                <a:off x="3107924" y="1825985"/>
                <a:ext cx="273318" cy="21581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1864" y="1815141"/>
                <a:ext cx="391286" cy="199741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046251" y="1995441"/>
                <a:ext cx="431528" cy="224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chemeClr val="tx2"/>
                    </a:solidFill>
                  </a:rPr>
                  <a:t>Opco</a:t>
                </a:r>
                <a:endParaRPr lang="en-GB" sz="9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74087" y="2013523"/>
                <a:ext cx="479618" cy="358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chemeClr val="tx2"/>
                    </a:solidFill>
                  </a:rPr>
                  <a:t>Group</a:t>
                </a:r>
              </a:p>
              <a:p>
                <a:r>
                  <a:rPr lang="en-US" sz="900" dirty="0">
                    <a:solidFill>
                      <a:schemeClr val="tx2"/>
                    </a:solidFill>
                  </a:rPr>
                  <a:t>MNO</a:t>
                </a:r>
                <a:endParaRPr lang="en-GB" sz="900" dirty="0" err="1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07" y="1611199"/>
              <a:ext cx="391286" cy="199741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530030" y="1809579"/>
              <a:ext cx="429926" cy="35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2"/>
                  </a:solidFill>
                </a:rPr>
                <a:t>Third</a:t>
              </a:r>
            </a:p>
            <a:p>
              <a:r>
                <a:rPr lang="en-US" sz="900" dirty="0">
                  <a:solidFill>
                    <a:schemeClr val="tx2"/>
                  </a:solidFill>
                </a:rPr>
                <a:t>Party</a:t>
              </a:r>
              <a:endParaRPr lang="en-GB" sz="900" dirty="0" err="1">
                <a:solidFill>
                  <a:schemeClr val="tx2"/>
                </a:solidFill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981" y="1671008"/>
            <a:ext cx="480613" cy="35193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118769" y="1991247"/>
            <a:ext cx="724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Board/ TG</a:t>
            </a:r>
            <a:endParaRPr lang="en-GB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>
          <a:xfrm>
            <a:off x="3751252" y="1686304"/>
            <a:ext cx="328596" cy="31346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3710552" y="2001834"/>
            <a:ext cx="401973" cy="224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MNO</a:t>
            </a:r>
            <a:endParaRPr lang="en-GB" sz="900" dirty="0" err="1">
              <a:solidFill>
                <a:schemeClr val="tx2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235294" y="3959887"/>
            <a:ext cx="2994306" cy="550307"/>
            <a:chOff x="1130383" y="3797580"/>
            <a:chExt cx="5718369" cy="55775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9954" y="3797580"/>
              <a:ext cx="1248798" cy="557756"/>
            </a:xfrm>
            <a:prstGeom prst="rect">
              <a:avLst/>
            </a:prstGeom>
          </p:spPr>
        </p:pic>
        <p:pic>
          <p:nvPicPr>
            <p:cNvPr id="69" name="Picture 2" descr="Image result for ethereum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179" y="3797580"/>
              <a:ext cx="1093397" cy="50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0383" y="3889241"/>
              <a:ext cx="659487" cy="42632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0272" y="3811164"/>
              <a:ext cx="1140815" cy="50440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55483" y="3820632"/>
              <a:ext cx="1244471" cy="494934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5197141" y="3399608"/>
            <a:ext cx="2976618" cy="505470"/>
            <a:chOff x="795529" y="2974948"/>
            <a:chExt cx="5948762" cy="630622"/>
          </a:xfrm>
        </p:grpSpPr>
        <p:pic>
          <p:nvPicPr>
            <p:cNvPr id="74" name="Picture 2" descr="Image result for hedera 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540" y="3056765"/>
              <a:ext cx="1074751" cy="53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29" y="2974948"/>
              <a:ext cx="2018736" cy="6306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2"/>
            <a:srcRect l="62770" t="27144" b="38739"/>
            <a:stretch/>
          </p:blipFill>
          <p:spPr>
            <a:xfrm>
              <a:off x="2880499" y="3063948"/>
              <a:ext cx="1581298" cy="530182"/>
            </a:xfrm>
            <a:prstGeom prst="rect">
              <a:avLst/>
            </a:prstGeom>
          </p:spPr>
        </p:pic>
        <p:pic>
          <p:nvPicPr>
            <p:cNvPr id="81" name="Picture 2" descr="Image result for cban 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383" y="3060934"/>
              <a:ext cx="1075985" cy="530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1735051" y="3992115"/>
            <a:ext cx="2344797" cy="402863"/>
            <a:chOff x="1695407" y="2089353"/>
            <a:chExt cx="3525790" cy="577071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5407" y="2089353"/>
              <a:ext cx="1181010" cy="57707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28506" y="2190325"/>
              <a:ext cx="1142443" cy="42127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66539" y="2105215"/>
              <a:ext cx="1154658" cy="514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0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1591" y="1299495"/>
            <a:ext cx="4212064" cy="757250"/>
          </a:xfrm>
        </p:spPr>
        <p:txBody>
          <a:bodyPr/>
          <a:lstStyle/>
          <a:p>
            <a:r>
              <a:rPr lang="en-GB" dirty="0" smtClean="0"/>
              <a:t>In light of operator demand and in acknowledgment of permanence of blockchain activities</a:t>
            </a:r>
          </a:p>
          <a:p>
            <a:pPr lvl="1"/>
            <a:r>
              <a:rPr lang="en-GB" dirty="0" smtClean="0"/>
              <a:t>GSMA has agreed to create a dedicated DLT group under IG</a:t>
            </a:r>
          </a:p>
          <a:p>
            <a:pPr lvl="1"/>
            <a:r>
              <a:rPr lang="en-GB" dirty="0" smtClean="0"/>
              <a:t>The group will be responsible for shepherding the shared vision execution</a:t>
            </a:r>
          </a:p>
          <a:p>
            <a:pPr lvl="1"/>
            <a:r>
              <a:rPr lang="en-GB" dirty="0" err="1"/>
              <a:t>ToRs</a:t>
            </a:r>
            <a:r>
              <a:rPr lang="en-GB" dirty="0"/>
              <a:t> and Group activities to be agreed </a:t>
            </a:r>
            <a:endParaRPr lang="en-GB" dirty="0" smtClean="0"/>
          </a:p>
          <a:p>
            <a:pPr lvl="1"/>
            <a:r>
              <a:rPr lang="en-GB" dirty="0" smtClean="0"/>
              <a:t>Join the group on IC2 to participate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124" y="291035"/>
            <a:ext cx="7560839" cy="422423"/>
          </a:xfrm>
        </p:spPr>
        <p:txBody>
          <a:bodyPr/>
          <a:lstStyle/>
          <a:p>
            <a:r>
              <a:rPr lang="en-GB" dirty="0" smtClean="0"/>
              <a:t>Shared Vision Execution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1" y="1159700"/>
            <a:ext cx="3723693" cy="34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4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429" y="202572"/>
            <a:ext cx="8579058" cy="422423"/>
          </a:xfrm>
        </p:spPr>
        <p:txBody>
          <a:bodyPr/>
          <a:lstStyle/>
          <a:p>
            <a:r>
              <a:rPr lang="en-GB" sz="2800" dirty="0"/>
              <a:t>Shared </a:t>
            </a:r>
            <a:r>
              <a:rPr lang="en-GB" sz="2800" dirty="0" smtClean="0"/>
              <a:t>Industry Vision - key attributes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429" y="1336905"/>
            <a:ext cx="8553869" cy="36551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GSMA shared industry </a:t>
            </a:r>
            <a:r>
              <a:rPr lang="en-GB" sz="1800" b="1" dirty="0"/>
              <a:t>vision for DLT </a:t>
            </a:r>
            <a:r>
              <a:rPr lang="en-GB" sz="1800" b="1" dirty="0" smtClean="0"/>
              <a:t>evolves around the following attributes:</a:t>
            </a:r>
            <a:endParaRPr lang="en-GB" sz="18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4454"/>
              </p:ext>
            </p:extLst>
          </p:nvPr>
        </p:nvGraphicFramePr>
        <p:xfrm>
          <a:off x="522656" y="1800045"/>
          <a:ext cx="7979170" cy="280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631" y="123478"/>
            <a:ext cx="3330575" cy="2088232"/>
          </a:xfrm>
          <a:prstGeom prst="rect">
            <a:avLst/>
          </a:prstGeom>
        </p:spPr>
      </p:pic>
      <p:pic>
        <p:nvPicPr>
          <p:cNvPr id="5" name="Picture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631" y="2355726"/>
            <a:ext cx="3330575" cy="2232248"/>
          </a:xfrm>
          <a:prstGeom prst="rect">
            <a:avLst/>
          </a:prstGeom>
        </p:spPr>
      </p:pic>
      <p:pic>
        <p:nvPicPr>
          <p:cNvPr id="6" name="Picture Placeholder 1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4BF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3538" y="123478"/>
            <a:ext cx="2714782" cy="4464496"/>
          </a:xfrm>
          <a:prstGeom prst="rect">
            <a:avLst/>
          </a:prstGeom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2335" y="123478"/>
            <a:ext cx="2538487" cy="1368152"/>
          </a:xfrm>
          <a:prstGeom prst="rect">
            <a:avLst/>
          </a:prstGeom>
        </p:spPr>
      </p:pic>
      <p:pic>
        <p:nvPicPr>
          <p:cNvPr id="8" name="Picture Placeholder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2335" y="1635646"/>
            <a:ext cx="2538487" cy="1440160"/>
          </a:xfrm>
          <a:prstGeom prst="rect">
            <a:avLst/>
          </a:prstGeom>
        </p:spPr>
      </p:pic>
      <p:pic>
        <p:nvPicPr>
          <p:cNvPr id="9" name="Picture Placeholder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2335" y="3219822"/>
            <a:ext cx="2538487" cy="136815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04492" y="2757512"/>
            <a:ext cx="2572873" cy="636587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2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38" y="162734"/>
            <a:ext cx="9057923" cy="713458"/>
          </a:xfrm>
        </p:spPr>
        <p:txBody>
          <a:bodyPr/>
          <a:lstStyle/>
          <a:p>
            <a:r>
              <a:rPr lang="en-GB" dirty="0"/>
              <a:t>Blockchain - How big is the opportunity for </a:t>
            </a:r>
            <a:r>
              <a:rPr lang="en-GB" dirty="0" err="1"/>
              <a:t>Telcos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038" y="1201119"/>
            <a:ext cx="9072302" cy="3494232"/>
            <a:chOff x="43038" y="1201119"/>
            <a:chExt cx="9072302" cy="3231396"/>
          </a:xfrm>
        </p:grpSpPr>
        <p:graphicFrame>
          <p:nvGraphicFramePr>
            <p:cNvPr id="14" name="Diagram 13"/>
            <p:cNvGraphicFramePr/>
            <p:nvPr>
              <p:extLst/>
            </p:nvPr>
          </p:nvGraphicFramePr>
          <p:xfrm>
            <a:off x="4045251" y="1201119"/>
            <a:ext cx="5070089" cy="32313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424847" y="3631186"/>
              <a:ext cx="4542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Telcos</a:t>
              </a:r>
              <a:r>
                <a:rPr lang="en-GB" sz="1050" b="1" dirty="0"/>
                <a:t> </a:t>
              </a:r>
              <a:r>
                <a:rPr lang="en-GB" sz="1050" b="1" dirty="0" smtClean="0"/>
                <a:t>Blockchain </a:t>
              </a:r>
              <a:r>
                <a:rPr lang="en-GB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Revenue</a:t>
              </a:r>
              <a:r>
                <a:rPr lang="en-GB" sz="1050" b="1" dirty="0" smtClean="0"/>
                <a:t> </a:t>
              </a:r>
              <a:r>
                <a:rPr lang="en-GB" sz="1050" b="1" dirty="0"/>
                <a:t>estimated to be </a:t>
              </a:r>
              <a:r>
                <a:rPr lang="en-GB" sz="1400" b="1" dirty="0">
                  <a:solidFill>
                    <a:schemeClr val="accent5">
                      <a:lumMod val="75000"/>
                    </a:schemeClr>
                  </a:solidFill>
                </a:rPr>
                <a:t>$</a:t>
              </a:r>
              <a:r>
                <a:rPr lang="en-GB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1.8b</a:t>
              </a:r>
              <a:r>
                <a:rPr lang="en-GB" sz="1050" b="1" baseline="30000" dirty="0" smtClean="0"/>
                <a:t> </a:t>
              </a:r>
              <a:r>
                <a:rPr lang="en-GB" sz="1050" b="1" dirty="0" smtClean="0"/>
                <a:t> </a:t>
              </a:r>
              <a:r>
                <a:rPr lang="en-GB" sz="1050" b="1" dirty="0"/>
                <a:t>of $</a:t>
              </a:r>
              <a:r>
                <a:rPr lang="en-GB" sz="1050" b="1" dirty="0" smtClean="0"/>
                <a:t>19.9b </a:t>
              </a:r>
              <a:r>
                <a:rPr lang="en-GB" sz="1050" b="1" dirty="0"/>
                <a:t>by </a:t>
              </a:r>
              <a:r>
                <a:rPr lang="en-GB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2024</a:t>
              </a:r>
              <a:endParaRPr lang="en-GB" sz="105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038" y="1201119"/>
              <a:ext cx="3712533" cy="568189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  <a:ln w="19050" cap="flat" cmpd="sng" algn="ctr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 incorruptible and immutable decentralised digital ledger of transactions enabling asset value storage and exchange, via business rules based autonomous transaction processing.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117" y="1919542"/>
            <a:ext cx="4040659" cy="2840922"/>
            <a:chOff x="15117" y="2140450"/>
            <a:chExt cx="4040659" cy="2161541"/>
          </a:xfrm>
        </p:grpSpPr>
        <p:sp>
          <p:nvSpPr>
            <p:cNvPr id="21" name="Straight Connector 20"/>
            <p:cNvSpPr/>
            <p:nvPr/>
          </p:nvSpPr>
          <p:spPr>
            <a:xfrm>
              <a:off x="802756" y="4108569"/>
              <a:ext cx="1997120" cy="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21"/>
            <p:cNvSpPr/>
            <p:nvPr/>
          </p:nvSpPr>
          <p:spPr>
            <a:xfrm>
              <a:off x="802751" y="3808398"/>
              <a:ext cx="1707811" cy="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22"/>
            <p:cNvSpPr/>
            <p:nvPr/>
          </p:nvSpPr>
          <p:spPr>
            <a:xfrm>
              <a:off x="802688" y="3456883"/>
              <a:ext cx="1550221" cy="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23"/>
            <p:cNvSpPr/>
            <p:nvPr/>
          </p:nvSpPr>
          <p:spPr>
            <a:xfrm>
              <a:off x="802688" y="3081670"/>
              <a:ext cx="1550221" cy="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24"/>
            <p:cNvSpPr/>
            <p:nvPr/>
          </p:nvSpPr>
          <p:spPr>
            <a:xfrm>
              <a:off x="802751" y="2730155"/>
              <a:ext cx="1707811" cy="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25"/>
            <p:cNvSpPr/>
            <p:nvPr/>
          </p:nvSpPr>
          <p:spPr>
            <a:xfrm>
              <a:off x="802756" y="2429985"/>
              <a:ext cx="1997120" cy="0"/>
            </a:xfrm>
            <a:prstGeom prst="line">
              <a:avLst/>
            </a:prstGeom>
            <a:noFill/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26"/>
            <p:cNvSpPr/>
            <p:nvPr/>
          </p:nvSpPr>
          <p:spPr>
            <a:xfrm>
              <a:off x="15117" y="2281874"/>
              <a:ext cx="1750526" cy="1974805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00" r="-16000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15117" y="3335650"/>
              <a:ext cx="1534432" cy="651685"/>
            </a:xfrm>
            <a:custGeom>
              <a:avLst/>
              <a:gdLst>
                <a:gd name="connsiteX0" fmla="*/ 0 w 1534432"/>
                <a:gd name="connsiteY0" fmla="*/ 0 h 651685"/>
                <a:gd name="connsiteX1" fmla="*/ 1534432 w 1534432"/>
                <a:gd name="connsiteY1" fmla="*/ 0 h 651685"/>
                <a:gd name="connsiteX2" fmla="*/ 1534432 w 1534432"/>
                <a:gd name="connsiteY2" fmla="*/ 651685 h 651685"/>
                <a:gd name="connsiteX3" fmla="*/ 0 w 1534432"/>
                <a:gd name="connsiteY3" fmla="*/ 651685 h 651685"/>
                <a:gd name="connsiteX4" fmla="*/ 0 w 1534432"/>
                <a:gd name="connsiteY4" fmla="*/ 0 h 65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432" h="651685">
                  <a:moveTo>
                    <a:pt x="0" y="0"/>
                  </a:moveTo>
                  <a:lnTo>
                    <a:pt x="1534432" y="0"/>
                  </a:lnTo>
                  <a:lnTo>
                    <a:pt x="1534432" y="651685"/>
                  </a:lnTo>
                  <a:lnTo>
                    <a:pt x="0" y="65168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Blockchain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398991" y="2217116"/>
              <a:ext cx="567197" cy="386843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1000" r="-51000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2950712" y="2140450"/>
              <a:ext cx="895352" cy="442204"/>
            </a:xfrm>
            <a:custGeom>
              <a:avLst/>
              <a:gdLst>
                <a:gd name="connsiteX0" fmla="*/ 0 w 816777"/>
                <a:gd name="connsiteY0" fmla="*/ 0 h 442204"/>
                <a:gd name="connsiteX1" fmla="*/ 816777 w 816777"/>
                <a:gd name="connsiteY1" fmla="*/ 0 h 442204"/>
                <a:gd name="connsiteX2" fmla="*/ 816777 w 816777"/>
                <a:gd name="connsiteY2" fmla="*/ 442204 h 442204"/>
                <a:gd name="connsiteX3" fmla="*/ 0 w 816777"/>
                <a:gd name="connsiteY3" fmla="*/ 442204 h 442204"/>
                <a:gd name="connsiteX4" fmla="*/ 0 w 816777"/>
                <a:gd name="connsiteY4" fmla="*/ 0 h 44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77" h="442204">
                  <a:moveTo>
                    <a:pt x="0" y="0"/>
                  </a:moveTo>
                  <a:lnTo>
                    <a:pt x="816777" y="0"/>
                  </a:lnTo>
                  <a:lnTo>
                    <a:pt x="816777" y="442204"/>
                  </a:lnTo>
                  <a:lnTo>
                    <a:pt x="0" y="4422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3810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 smtClean="0">
                  <a:solidFill>
                    <a:sysClr val="window" lastClr="FFFFFF">
                      <a:lumMod val="50000"/>
                    </a:sysClr>
                  </a:solidFill>
                  <a:latin typeface="Arial"/>
                  <a:ea typeface="+mn-ea"/>
                  <a:cs typeface="+mn-cs"/>
                </a:rPr>
                <a:t>              </a:t>
              </a:r>
              <a:r>
                <a:rPr lang="en-US" sz="1000" b="0" kern="1200" dirty="0" err="1" smtClean="0">
                  <a:solidFill>
                    <a:sysClr val="window" lastClr="FFFFFF">
                      <a:lumMod val="50000"/>
                    </a:sysClr>
                  </a:solidFill>
                  <a:latin typeface="Arial"/>
                  <a:ea typeface="+mn-ea"/>
                  <a:cs typeface="+mn-cs"/>
                </a:rPr>
                <a:t>Decentralised</a:t>
              </a:r>
              <a:endParaRPr lang="en-US" sz="1000" b="0" kern="1200" dirty="0">
                <a:solidFill>
                  <a:sysClr val="window" lastClr="FFFFFF">
                    <a:lumMod val="5000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8020" y="2519126"/>
              <a:ext cx="551720" cy="386843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00" r="-22000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2641274" y="2594892"/>
              <a:ext cx="701800" cy="296220"/>
            </a:xfrm>
            <a:custGeom>
              <a:avLst/>
              <a:gdLst>
                <a:gd name="connsiteX0" fmla="*/ 0 w 701800"/>
                <a:gd name="connsiteY0" fmla="*/ 0 h 296220"/>
                <a:gd name="connsiteX1" fmla="*/ 701800 w 701800"/>
                <a:gd name="connsiteY1" fmla="*/ 0 h 296220"/>
                <a:gd name="connsiteX2" fmla="*/ 701800 w 701800"/>
                <a:gd name="connsiteY2" fmla="*/ 296220 h 296220"/>
                <a:gd name="connsiteX3" fmla="*/ 0 w 701800"/>
                <a:gd name="connsiteY3" fmla="*/ 296220 h 296220"/>
                <a:gd name="connsiteX4" fmla="*/ 0 w 701800"/>
                <a:gd name="connsiteY4" fmla="*/ 0 h 2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800" h="296220">
                  <a:moveTo>
                    <a:pt x="0" y="0"/>
                  </a:moveTo>
                  <a:lnTo>
                    <a:pt x="701800" y="0"/>
                  </a:lnTo>
                  <a:lnTo>
                    <a:pt x="701800" y="296220"/>
                  </a:lnTo>
                  <a:lnTo>
                    <a:pt x="0" y="2962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3810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  <a:ea typeface="+mn-ea"/>
                  <a:cs typeface="+mn-cs"/>
                </a:rPr>
                <a:t>Ownership</a:t>
              </a:r>
              <a:endParaRPr lang="en-US" sz="2000" b="0" kern="1200" dirty="0">
                <a:solidFill>
                  <a:sysClr val="window" lastClr="FFFFFF">
                    <a:lumMod val="5000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556261" y="3915148"/>
              <a:ext cx="518297" cy="386843"/>
            </a:xfrm>
            <a:prstGeom prst="ellipse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3026658" y="4009125"/>
              <a:ext cx="1029118" cy="233593"/>
            </a:xfrm>
            <a:custGeom>
              <a:avLst/>
              <a:gdLst>
                <a:gd name="connsiteX0" fmla="*/ 0 w 655590"/>
                <a:gd name="connsiteY0" fmla="*/ 0 h 138566"/>
                <a:gd name="connsiteX1" fmla="*/ 655590 w 655590"/>
                <a:gd name="connsiteY1" fmla="*/ 0 h 138566"/>
                <a:gd name="connsiteX2" fmla="*/ 655590 w 655590"/>
                <a:gd name="connsiteY2" fmla="*/ 138566 h 138566"/>
                <a:gd name="connsiteX3" fmla="*/ 0 w 655590"/>
                <a:gd name="connsiteY3" fmla="*/ 138566 h 138566"/>
                <a:gd name="connsiteX4" fmla="*/ 0 w 655590"/>
                <a:gd name="connsiteY4" fmla="*/ 0 h 13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590" h="138566">
                  <a:moveTo>
                    <a:pt x="0" y="0"/>
                  </a:moveTo>
                  <a:lnTo>
                    <a:pt x="655590" y="0"/>
                  </a:lnTo>
                  <a:lnTo>
                    <a:pt x="655590" y="138566"/>
                  </a:lnTo>
                  <a:lnTo>
                    <a:pt x="0" y="1385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3810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  <a:ea typeface="+mn-ea"/>
                  <a:cs typeface="+mn-cs"/>
                </a:rPr>
                <a:t>Smart Contracts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95817" y="3263461"/>
              <a:ext cx="560562" cy="386843"/>
            </a:xfrm>
            <a:prstGeom prst="ellipse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2591113" y="3288529"/>
              <a:ext cx="872863" cy="296220"/>
            </a:xfrm>
            <a:custGeom>
              <a:avLst/>
              <a:gdLst>
                <a:gd name="connsiteX0" fmla="*/ 0 w 872863"/>
                <a:gd name="connsiteY0" fmla="*/ 0 h 296220"/>
                <a:gd name="connsiteX1" fmla="*/ 872863 w 872863"/>
                <a:gd name="connsiteY1" fmla="*/ 0 h 296220"/>
                <a:gd name="connsiteX2" fmla="*/ 872863 w 872863"/>
                <a:gd name="connsiteY2" fmla="*/ 296220 h 296220"/>
                <a:gd name="connsiteX3" fmla="*/ 0 w 872863"/>
                <a:gd name="connsiteY3" fmla="*/ 296220 h 296220"/>
                <a:gd name="connsiteX4" fmla="*/ 0 w 872863"/>
                <a:gd name="connsiteY4" fmla="*/ 0 h 2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863" h="296220">
                  <a:moveTo>
                    <a:pt x="0" y="0"/>
                  </a:moveTo>
                  <a:lnTo>
                    <a:pt x="872863" y="0"/>
                  </a:lnTo>
                  <a:lnTo>
                    <a:pt x="872863" y="296220"/>
                  </a:lnTo>
                  <a:lnTo>
                    <a:pt x="0" y="2962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3810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  <a:ea typeface="+mn-ea"/>
                  <a:cs typeface="+mn-cs"/>
                </a:rPr>
                <a:t>Transparency</a:t>
              </a:r>
              <a:endParaRPr lang="en-US" sz="2000" b="0" kern="1200" dirty="0">
                <a:solidFill>
                  <a:sysClr val="window" lastClr="FFFFFF">
                    <a:lumMod val="5000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98964" y="3614977"/>
              <a:ext cx="669447" cy="386843"/>
            </a:xfrm>
            <a:prstGeom prst="ellipse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2784844" y="3680733"/>
              <a:ext cx="390657" cy="296220"/>
            </a:xfrm>
            <a:custGeom>
              <a:avLst/>
              <a:gdLst>
                <a:gd name="connsiteX0" fmla="*/ 0 w 390657"/>
                <a:gd name="connsiteY0" fmla="*/ 0 h 296220"/>
                <a:gd name="connsiteX1" fmla="*/ 390657 w 390657"/>
                <a:gd name="connsiteY1" fmla="*/ 0 h 296220"/>
                <a:gd name="connsiteX2" fmla="*/ 390657 w 390657"/>
                <a:gd name="connsiteY2" fmla="*/ 296220 h 296220"/>
                <a:gd name="connsiteX3" fmla="*/ 0 w 390657"/>
                <a:gd name="connsiteY3" fmla="*/ 296220 h 296220"/>
                <a:gd name="connsiteX4" fmla="*/ 0 w 390657"/>
                <a:gd name="connsiteY4" fmla="*/ 0 h 2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657" h="296220">
                  <a:moveTo>
                    <a:pt x="0" y="0"/>
                  </a:moveTo>
                  <a:lnTo>
                    <a:pt x="390657" y="0"/>
                  </a:lnTo>
                  <a:lnTo>
                    <a:pt x="390657" y="296220"/>
                  </a:lnTo>
                  <a:lnTo>
                    <a:pt x="0" y="2962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3810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  <a:ea typeface="+mn-ea"/>
                  <a:cs typeface="+mn-cs"/>
                </a:rPr>
                <a:t>Trust</a:t>
              </a:r>
              <a:endParaRPr lang="en-US" sz="3800" b="0" kern="1200" dirty="0">
                <a:solidFill>
                  <a:sysClr val="window" lastClr="FFFFFF">
                    <a:lumMod val="5000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85502" y="2876138"/>
              <a:ext cx="582287" cy="386843"/>
            </a:xfrm>
            <a:prstGeom prst="ellipse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2586850" y="2948234"/>
              <a:ext cx="748044" cy="296220"/>
            </a:xfrm>
            <a:custGeom>
              <a:avLst/>
              <a:gdLst>
                <a:gd name="connsiteX0" fmla="*/ 0 w 748044"/>
                <a:gd name="connsiteY0" fmla="*/ 0 h 296220"/>
                <a:gd name="connsiteX1" fmla="*/ 748044 w 748044"/>
                <a:gd name="connsiteY1" fmla="*/ 0 h 296220"/>
                <a:gd name="connsiteX2" fmla="*/ 748044 w 748044"/>
                <a:gd name="connsiteY2" fmla="*/ 296220 h 296220"/>
                <a:gd name="connsiteX3" fmla="*/ 0 w 748044"/>
                <a:gd name="connsiteY3" fmla="*/ 296220 h 296220"/>
                <a:gd name="connsiteX4" fmla="*/ 0 w 748044"/>
                <a:gd name="connsiteY4" fmla="*/ 0 h 2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044" h="296220">
                  <a:moveTo>
                    <a:pt x="0" y="0"/>
                  </a:moveTo>
                  <a:lnTo>
                    <a:pt x="748044" y="0"/>
                  </a:lnTo>
                  <a:lnTo>
                    <a:pt x="748044" y="296220"/>
                  </a:lnTo>
                  <a:lnTo>
                    <a:pt x="0" y="2962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38100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0" kern="120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  <a:ea typeface="+mn-ea"/>
                  <a:cs typeface="+mn-cs"/>
                </a:rPr>
                <a:t>Traceability</a:t>
              </a:r>
              <a:endParaRPr lang="en-US" sz="3800" b="0" kern="1200" dirty="0">
                <a:solidFill>
                  <a:sysClr val="window" lastClr="FFFFFF">
                    <a:lumMod val="5000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4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Contextualizing the use case opportunity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08885" y="1074944"/>
            <a:ext cx="0" cy="374136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04703" y="2917704"/>
            <a:ext cx="81330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8885" y="1050821"/>
            <a:ext cx="117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Greenfield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8540" y="2917704"/>
            <a:ext cx="142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Collaborative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7" y="2917704"/>
            <a:ext cx="178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Operator specific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1092" y="4521939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Legacy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1169" y="3410099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Wifi</a:t>
            </a:r>
            <a:r>
              <a:rPr lang="en-US" sz="1050" dirty="0"/>
              <a:t> Roaming  Settlement</a:t>
            </a:r>
            <a:endParaRPr lang="en-GB" sz="1050" dirty="0" err="1"/>
          </a:p>
        </p:txBody>
      </p:sp>
      <p:sp>
        <p:nvSpPr>
          <p:cNvPr id="18" name="TextBox 17"/>
          <p:cNvSpPr txBox="1"/>
          <p:nvPr/>
        </p:nvSpPr>
        <p:spPr>
          <a:xfrm>
            <a:off x="6171263" y="3373954"/>
            <a:ext cx="1582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Interconnect Settlement</a:t>
            </a:r>
            <a:endParaRPr lang="en-GB" sz="1100" dirty="0" err="1"/>
          </a:p>
        </p:txBody>
      </p:sp>
      <p:sp>
        <p:nvSpPr>
          <p:cNvPr id="20" name="TextBox 19"/>
          <p:cNvSpPr txBox="1"/>
          <p:nvPr/>
        </p:nvSpPr>
        <p:spPr>
          <a:xfrm>
            <a:off x="4986295" y="3807833"/>
            <a:ext cx="1884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/>
              <a:t>International Voice Settlement</a:t>
            </a:r>
            <a:endParaRPr lang="en-GB" dirty="0" err="1"/>
          </a:p>
        </p:txBody>
      </p:sp>
      <p:sp>
        <p:nvSpPr>
          <p:cNvPr id="21" name="TextBox 20"/>
          <p:cNvSpPr txBox="1"/>
          <p:nvPr/>
        </p:nvSpPr>
        <p:spPr>
          <a:xfrm>
            <a:off x="6409040" y="1518026"/>
            <a:ext cx="1441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Bandwidth on Demand</a:t>
            </a:r>
            <a:endParaRPr lang="en-GB" sz="1050" dirty="0" err="1"/>
          </a:p>
        </p:txBody>
      </p:sp>
      <p:sp>
        <p:nvSpPr>
          <p:cNvPr id="22" name="TextBox 21"/>
          <p:cNvSpPr txBox="1"/>
          <p:nvPr/>
        </p:nvSpPr>
        <p:spPr>
          <a:xfrm>
            <a:off x="5184493" y="3123750"/>
            <a:ext cx="13729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Roaming Settlement</a:t>
            </a:r>
            <a:endParaRPr lang="en-GB" sz="1050" dirty="0" err="1"/>
          </a:p>
        </p:txBody>
      </p:sp>
      <p:sp>
        <p:nvSpPr>
          <p:cNvPr id="23" name="TextBox 22"/>
          <p:cNvSpPr txBox="1"/>
          <p:nvPr/>
        </p:nvSpPr>
        <p:spPr>
          <a:xfrm>
            <a:off x="7003222" y="4135174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Cross border payments</a:t>
            </a:r>
            <a:endParaRPr lang="en-GB" sz="1050" dirty="0" err="1"/>
          </a:p>
        </p:txBody>
      </p:sp>
      <p:sp>
        <p:nvSpPr>
          <p:cNvPr id="24" name="TextBox 23"/>
          <p:cNvSpPr txBox="1"/>
          <p:nvPr/>
        </p:nvSpPr>
        <p:spPr>
          <a:xfrm>
            <a:off x="5693153" y="1321569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Telco coin</a:t>
            </a:r>
            <a:endParaRPr lang="en-GB" sz="1050" dirty="0" err="1"/>
          </a:p>
        </p:txBody>
      </p:sp>
      <p:sp>
        <p:nvSpPr>
          <p:cNvPr id="25" name="TextBox 24"/>
          <p:cNvSpPr txBox="1"/>
          <p:nvPr/>
        </p:nvSpPr>
        <p:spPr>
          <a:xfrm>
            <a:off x="500381" y="3782080"/>
            <a:ext cx="12650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/>
              <a:t>Fraud Management</a:t>
            </a:r>
            <a:endParaRPr lang="en-GB" dirty="0" err="1"/>
          </a:p>
        </p:txBody>
      </p:sp>
      <p:sp>
        <p:nvSpPr>
          <p:cNvPr id="26" name="TextBox 25"/>
          <p:cNvSpPr txBox="1"/>
          <p:nvPr/>
        </p:nvSpPr>
        <p:spPr>
          <a:xfrm>
            <a:off x="1662339" y="3417841"/>
            <a:ext cx="1035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Fraud Litigation</a:t>
            </a:r>
            <a:endParaRPr lang="en-GB" sz="1050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5563564" y="4478626"/>
            <a:ext cx="12153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dirty="0"/>
              <a:t>Fraud Intel Sharing</a:t>
            </a:r>
            <a:endParaRPr lang="en-GB" dirty="0" err="1"/>
          </a:p>
        </p:txBody>
      </p:sp>
      <p:sp>
        <p:nvSpPr>
          <p:cNvPr id="29" name="TextBox 28"/>
          <p:cNvSpPr txBox="1"/>
          <p:nvPr/>
        </p:nvSpPr>
        <p:spPr>
          <a:xfrm>
            <a:off x="1765471" y="1235487"/>
            <a:ext cx="12149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Personal Identity</a:t>
            </a:r>
            <a:endParaRPr lang="en-GB" sz="1050" dirty="0" err="1"/>
          </a:p>
        </p:txBody>
      </p:sp>
      <p:sp>
        <p:nvSpPr>
          <p:cNvPr id="30" name="TextBox 29"/>
          <p:cNvSpPr txBox="1"/>
          <p:nvPr/>
        </p:nvSpPr>
        <p:spPr>
          <a:xfrm>
            <a:off x="4879252" y="1595262"/>
            <a:ext cx="1314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Global Identity</a:t>
            </a:r>
            <a:endParaRPr lang="en-GB" sz="1050" dirty="0" err="1"/>
          </a:p>
        </p:txBody>
      </p:sp>
      <p:sp>
        <p:nvSpPr>
          <p:cNvPr id="31" name="TextBox 30"/>
          <p:cNvSpPr txBox="1"/>
          <p:nvPr/>
        </p:nvSpPr>
        <p:spPr>
          <a:xfrm>
            <a:off x="4403542" y="4164886"/>
            <a:ext cx="1314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 Identity</a:t>
            </a:r>
            <a:endParaRPr lang="en-GB" sz="1050" dirty="0" err="1"/>
          </a:p>
        </p:txBody>
      </p:sp>
      <p:sp>
        <p:nvSpPr>
          <p:cNvPr id="32" name="TextBox 31"/>
          <p:cNvSpPr txBox="1"/>
          <p:nvPr/>
        </p:nvSpPr>
        <p:spPr>
          <a:xfrm>
            <a:off x="6378778" y="1964593"/>
            <a:ext cx="1314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Edge Settlement</a:t>
            </a:r>
            <a:endParaRPr lang="en-GB" sz="1050" dirty="0" err="1"/>
          </a:p>
        </p:txBody>
      </p:sp>
      <p:sp>
        <p:nvSpPr>
          <p:cNvPr id="33" name="TextBox 32"/>
          <p:cNvSpPr txBox="1"/>
          <p:nvPr/>
        </p:nvSpPr>
        <p:spPr>
          <a:xfrm>
            <a:off x="4776918" y="1964593"/>
            <a:ext cx="1433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Quantum Secure DLT</a:t>
            </a:r>
            <a:endParaRPr lang="en-GB" sz="1050" dirty="0" err="1"/>
          </a:p>
        </p:txBody>
      </p:sp>
      <p:sp>
        <p:nvSpPr>
          <p:cNvPr id="34" name="TextBox 33"/>
          <p:cNvSpPr txBox="1"/>
          <p:nvPr/>
        </p:nvSpPr>
        <p:spPr>
          <a:xfrm>
            <a:off x="5290802" y="2320337"/>
            <a:ext cx="18067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Network Info Sharing</a:t>
            </a:r>
            <a:endParaRPr lang="en-GB" sz="1050" dirty="0" err="1"/>
          </a:p>
        </p:txBody>
      </p:sp>
      <p:sp>
        <p:nvSpPr>
          <p:cNvPr id="35" name="TextBox 34"/>
          <p:cNvSpPr txBox="1"/>
          <p:nvPr/>
        </p:nvSpPr>
        <p:spPr>
          <a:xfrm>
            <a:off x="857355" y="1542332"/>
            <a:ext cx="14655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Device Listing</a:t>
            </a:r>
            <a:endParaRPr lang="en-GB" sz="1050" dirty="0" err="1"/>
          </a:p>
        </p:txBody>
      </p:sp>
      <p:sp>
        <p:nvSpPr>
          <p:cNvPr id="2" name="Rectangle 1"/>
          <p:cNvSpPr/>
          <p:nvPr/>
        </p:nvSpPr>
        <p:spPr>
          <a:xfrm>
            <a:off x="7532103" y="3758810"/>
            <a:ext cx="1027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IPX </a:t>
            </a:r>
            <a:r>
              <a:rPr lang="en-GB" sz="1050" dirty="0" smtClean="0"/>
              <a:t>Ops sharing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4476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41" y="373600"/>
            <a:ext cx="9530362" cy="422423"/>
          </a:xfrm>
        </p:spPr>
        <p:txBody>
          <a:bodyPr/>
          <a:lstStyle/>
          <a:p>
            <a:r>
              <a:rPr lang="en-GB" sz="2000" dirty="0"/>
              <a:t>Gartner’s </a:t>
            </a:r>
            <a:r>
              <a:rPr lang="en-GB" sz="2000" dirty="0" smtClean="0"/>
              <a:t>4 </a:t>
            </a:r>
            <a:r>
              <a:rPr lang="en-GB" sz="2000" dirty="0"/>
              <a:t>phase blockchain </a:t>
            </a:r>
            <a:r>
              <a:rPr lang="en-GB" sz="2000" dirty="0" smtClean="0"/>
              <a:t>spectrum vs GSMA focus </a:t>
            </a:r>
            <a:r>
              <a:rPr lang="en-GB" sz="2000" dirty="0"/>
              <a:t>a</a:t>
            </a:r>
            <a:r>
              <a:rPr lang="en-GB" sz="2000" dirty="0" smtClean="0"/>
              <a:t>reas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672016" y="1147076"/>
            <a:ext cx="5843239" cy="3585880"/>
            <a:chOff x="2850240" y="1147076"/>
            <a:chExt cx="6254339" cy="3585880"/>
          </a:xfrm>
        </p:grpSpPr>
        <p:sp>
          <p:nvSpPr>
            <p:cNvPr id="91" name="TextBox 90"/>
            <p:cNvSpPr txBox="1"/>
            <p:nvPr/>
          </p:nvSpPr>
          <p:spPr>
            <a:xfrm>
              <a:off x="7668673" y="2537826"/>
              <a:ext cx="6557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 Identity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477" y="1465557"/>
              <a:ext cx="334263" cy="47861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2939447" y="1147076"/>
              <a:ext cx="1498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Wholesale Settlement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9050" y="2337225"/>
              <a:ext cx="328251" cy="27432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3023" y="3380018"/>
              <a:ext cx="172596" cy="25331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705" y="3069475"/>
              <a:ext cx="172596" cy="27432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100301" y="2270462"/>
              <a:ext cx="5982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Wifi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Roaming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00301" y="3337628"/>
              <a:ext cx="5771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Interconnect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87071" y="3014871"/>
              <a:ext cx="7566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Roaming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15620" y="1907016"/>
              <a:ext cx="8020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International Voice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4591" y="2659684"/>
              <a:ext cx="9432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Bandwidth on Demand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6877" y="1970156"/>
              <a:ext cx="172596" cy="27432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9448" y="2707190"/>
              <a:ext cx="172596" cy="2743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4879605" y="1548166"/>
              <a:ext cx="7142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Fraud Mitigation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0684" y="1636594"/>
              <a:ext cx="172596" cy="27432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873281" y="1997795"/>
              <a:ext cx="675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Fraud Litigation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2717" y="2033712"/>
              <a:ext cx="172596" cy="27432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6468" y="1593902"/>
              <a:ext cx="576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border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12044" y="1527785"/>
              <a:ext cx="14302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International Roaming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26822" y="1156873"/>
              <a:ext cx="1390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Fraud Management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66607" y="1159071"/>
              <a:ext cx="1390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Payments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40500" y="2029500"/>
              <a:ext cx="4782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Telco coin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4747" y="2054522"/>
              <a:ext cx="205753" cy="327019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7458582" y="1177837"/>
              <a:ext cx="856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Identity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89106" y="1617997"/>
              <a:ext cx="4268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5737" y="1666918"/>
              <a:ext cx="172596" cy="27432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7675822" y="2058158"/>
              <a:ext cx="5791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Supply Chain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5737" y="2103445"/>
              <a:ext cx="172596" cy="274320"/>
            </a:xfrm>
            <a:prstGeom prst="rect">
              <a:avLst/>
            </a:prstGeom>
          </p:spPr>
        </p:pic>
        <p:cxnSp>
          <p:nvCxnSpPr>
            <p:cNvPr id="85" name="Straight Connector 84"/>
            <p:cNvCxnSpPr/>
            <p:nvPr/>
          </p:nvCxnSpPr>
          <p:spPr>
            <a:xfrm flipH="1">
              <a:off x="4590276" y="1177837"/>
              <a:ext cx="1" cy="2529123"/>
            </a:xfrm>
            <a:prstGeom prst="line">
              <a:avLst/>
            </a:prstGeom>
            <a:ln w="12700">
              <a:solidFill>
                <a:schemeClr val="accent2">
                  <a:lumMod val="75000"/>
                  <a:lumOff val="25000"/>
                </a:schemeClr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33250" y="1147076"/>
              <a:ext cx="0" cy="2559884"/>
            </a:xfrm>
            <a:prstGeom prst="line">
              <a:avLst/>
            </a:prstGeom>
            <a:ln w="12700">
              <a:solidFill>
                <a:schemeClr val="accent2">
                  <a:lumMod val="75000"/>
                  <a:lumOff val="25000"/>
                </a:schemeClr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381573" y="1177837"/>
              <a:ext cx="6930" cy="2529123"/>
            </a:xfrm>
            <a:prstGeom prst="line">
              <a:avLst/>
            </a:prstGeom>
            <a:ln w="12700">
              <a:solidFill>
                <a:schemeClr val="accent2">
                  <a:lumMod val="75000"/>
                  <a:lumOff val="25000"/>
                </a:schemeClr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38788" y="2474385"/>
              <a:ext cx="281152" cy="4463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850240" y="3998180"/>
              <a:ext cx="6254339" cy="734776"/>
              <a:chOff x="-17117" y="3965000"/>
              <a:chExt cx="9940477" cy="734776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510525" y="4293830"/>
                <a:ext cx="3016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AI</a:t>
                </a:r>
                <a:endPara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-17117" y="3965000"/>
                <a:ext cx="9940477" cy="734776"/>
                <a:chOff x="17632" y="4204903"/>
                <a:chExt cx="9940477" cy="734776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74067" y="4204903"/>
                  <a:ext cx="47894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Cross Domain Integration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61575" y="4553283"/>
                  <a:ext cx="140615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Mechanized Learning</a:t>
                  </a:r>
                  <a:endPara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7838" y="4590074"/>
                  <a:ext cx="287314" cy="27432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8763" y="4584694"/>
                  <a:ext cx="287314" cy="27432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25196"/>
                <a:stretch/>
              </p:blipFill>
              <p:spPr>
                <a:xfrm>
                  <a:off x="17632" y="4475275"/>
                  <a:ext cx="478856" cy="4572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5788" y="4497120"/>
                  <a:ext cx="449457" cy="442559"/>
                </a:xfrm>
                <a:prstGeom prst="rect">
                  <a:avLst/>
                </a:prstGeom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 flipH="1">
                  <a:off x="5065023" y="4519209"/>
                  <a:ext cx="252826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Quantum Computing</a:t>
                  </a:r>
                  <a:endPara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1220" y="4507690"/>
                  <a:ext cx="408374" cy="407949"/>
                </a:xfrm>
                <a:prstGeom prst="rect">
                  <a:avLst/>
                </a:prstGeom>
              </p:spPr>
            </p:pic>
            <p:sp>
              <p:nvSpPr>
                <p:cNvPr id="95" name="TextBox 94"/>
                <p:cNvSpPr txBox="1"/>
                <p:nvPr/>
              </p:nvSpPr>
              <p:spPr>
                <a:xfrm flipH="1">
                  <a:off x="7429847" y="4526999"/>
                  <a:ext cx="252826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Future Networks</a:t>
                  </a:r>
                  <a:endPara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97676" y="4559672"/>
                  <a:ext cx="11224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Edge Computing</a:t>
                  </a:r>
                  <a:endParaRPr kumimoji="0" lang="en-GB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7" name="TextBox 96"/>
            <p:cNvSpPr txBox="1"/>
            <p:nvPr/>
          </p:nvSpPr>
          <p:spPr>
            <a:xfrm>
              <a:off x="6340702" y="2449998"/>
              <a:ext cx="646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Crypto Wallets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074" y="2390222"/>
              <a:ext cx="337557" cy="53594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52363" y="1502164"/>
              <a:ext cx="389532" cy="61846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840" y="1114813"/>
            <a:ext cx="3635714" cy="37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903727"/>
              </p:ext>
            </p:extLst>
          </p:nvPr>
        </p:nvGraphicFramePr>
        <p:xfrm>
          <a:off x="795338" y="1347788"/>
          <a:ext cx="7561262" cy="339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363" y="301629"/>
            <a:ext cx="7727237" cy="422423"/>
          </a:xfrm>
        </p:spPr>
        <p:txBody>
          <a:bodyPr/>
          <a:lstStyle/>
          <a:p>
            <a:r>
              <a:rPr lang="en-GB" sz="2400" dirty="0"/>
              <a:t>Collaborative Use Case - Concept to Delivery</a:t>
            </a:r>
          </a:p>
        </p:txBody>
      </p:sp>
    </p:spTree>
    <p:extLst>
      <p:ext uri="{BB962C8B-B14F-4D97-AF65-F5344CB8AC3E}">
        <p14:creationId xmlns:p14="http://schemas.microsoft.com/office/powerpoint/2010/main" val="29708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9" y="200265"/>
            <a:ext cx="9038681" cy="541640"/>
          </a:xfrm>
        </p:spPr>
        <p:txBody>
          <a:bodyPr/>
          <a:lstStyle/>
          <a:p>
            <a:r>
              <a:rPr lang="en-US" sz="2400" dirty="0"/>
              <a:t>Example: Wholesale Settlements – </a:t>
            </a:r>
            <a:br>
              <a:rPr lang="en-US" sz="2400" dirty="0"/>
            </a:br>
            <a:r>
              <a:rPr lang="en-US" sz="2400" dirty="0"/>
              <a:t>Unlocking a multi-billion dollar opportunity</a:t>
            </a:r>
            <a:endParaRPr lang="en-GB" sz="2400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2855"/>
              </p:ext>
            </p:extLst>
          </p:nvPr>
        </p:nvGraphicFramePr>
        <p:xfrm>
          <a:off x="1040969" y="1025239"/>
          <a:ext cx="7852616" cy="422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747112" y="1039093"/>
            <a:ext cx="20782" cy="3754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6331" y="4738256"/>
            <a:ext cx="8257309" cy="554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979" y="1182416"/>
            <a:ext cx="461665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Revolution</a:t>
            </a:r>
            <a:endParaRPr lang="en-GB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994" y="3248081"/>
            <a:ext cx="461665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Evolution</a:t>
            </a:r>
            <a:endParaRPr lang="en-GB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418" y="1491564"/>
            <a:ext cx="507831" cy="22446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2100" b="1" dirty="0">
                <a:solidFill>
                  <a:schemeClr val="accent3">
                    <a:lumMod val="75000"/>
                  </a:schemeClr>
                </a:solidFill>
              </a:rPr>
              <a:t>Opportunities</a:t>
            </a:r>
            <a:endParaRPr lang="en-GB" sz="1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7529" y="1122659"/>
            <a:ext cx="415498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500" b="1" dirty="0">
                <a:solidFill>
                  <a:schemeClr val="accent2">
                    <a:lumMod val="65000"/>
                    <a:lumOff val="35000"/>
                  </a:schemeClr>
                </a:solidFill>
              </a:rPr>
              <a:t>Adoption</a:t>
            </a:r>
            <a:endParaRPr lang="en-GB" sz="2700" b="1" dirty="0">
              <a:solidFill>
                <a:schemeClr val="accent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2949" y="3268448"/>
            <a:ext cx="461665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b="1" dirty="0"/>
              <a:t>     </a:t>
            </a:r>
            <a:r>
              <a:rPr lang="en-GB" sz="1500" b="1" dirty="0">
                <a:solidFill>
                  <a:schemeClr val="accent2">
                    <a:lumMod val="65000"/>
                    <a:lumOff val="35000"/>
                  </a:schemeClr>
                </a:solidFill>
              </a:rPr>
              <a:t>Deployment</a:t>
            </a:r>
            <a:endParaRPr lang="en-GB" sz="2700" b="1" dirty="0">
              <a:solidFill>
                <a:schemeClr val="accent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0656" y="4713120"/>
            <a:ext cx="3630849" cy="41549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100" b="1" dirty="0">
                <a:ln/>
                <a:solidFill>
                  <a:schemeClr val="accent3">
                    <a:lumMod val="75000"/>
                  </a:schemeClr>
                </a:solidFill>
              </a:rPr>
              <a:t>Industry $ Value Add</a:t>
            </a:r>
            <a:endParaRPr lang="en-GB" sz="15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3635" y="4795159"/>
            <a:ext cx="10406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millions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06434" y="4793674"/>
            <a:ext cx="9925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billions</a:t>
            </a:r>
          </a:p>
        </p:txBody>
      </p:sp>
    </p:spTree>
    <p:extLst>
      <p:ext uri="{BB962C8B-B14F-4D97-AF65-F5344CB8AC3E}">
        <p14:creationId xmlns:p14="http://schemas.microsoft.com/office/powerpoint/2010/main" val="17913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49349" y="1396105"/>
          <a:ext cx="7560839" cy="339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960" y="383538"/>
            <a:ext cx="9379962" cy="422423"/>
          </a:xfrm>
        </p:spPr>
        <p:txBody>
          <a:bodyPr/>
          <a:lstStyle/>
          <a:p>
            <a:r>
              <a:rPr lang="en-GB" sz="2400" dirty="0" smtClean="0"/>
              <a:t>Example: Blockchain for Wholesale Roaming initiative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34289" y="1180516"/>
            <a:ext cx="17456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BWR participants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000" y="1544088"/>
            <a:ext cx="788775" cy="441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370" y="2072376"/>
            <a:ext cx="747604" cy="214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845" y="3069997"/>
            <a:ext cx="585885" cy="248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6514" y="2373854"/>
            <a:ext cx="656703" cy="566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45" y="3424485"/>
            <a:ext cx="375805" cy="375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188" y="3815873"/>
            <a:ext cx="547966" cy="485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70" y="4235049"/>
            <a:ext cx="340235" cy="233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6514" y="4597443"/>
            <a:ext cx="718011" cy="3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460" y="1169540"/>
            <a:ext cx="7668491" cy="505691"/>
          </a:xfrm>
          <a:prstGeom prst="roundRect">
            <a:avLst/>
          </a:prstGeom>
          <a:solidFill>
            <a:srgbClr val="D8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srgbClr val="FFFFFF"/>
                </a:solidFill>
                <a:latin typeface="Calibri" panose="020F0502020204030204"/>
              </a:rPr>
              <a:t>Blockchain for Wholesale Roaming (BWR) is a GSMA initiative to evaluate the benefits of blockchain technology to further realise efficiency gains for wholesale roaming clearing &amp; settlement business.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000" y="1467891"/>
            <a:ext cx="788775" cy="4417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370" y="1961540"/>
            <a:ext cx="747604" cy="21490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110669" y="1791102"/>
            <a:ext cx="4402490" cy="1882856"/>
            <a:chOff x="4417549" y="2456814"/>
            <a:chExt cx="5869986" cy="2510474"/>
          </a:xfrm>
        </p:grpSpPr>
        <p:graphicFrame>
          <p:nvGraphicFramePr>
            <p:cNvPr id="50" name="Diagram 49"/>
            <p:cNvGraphicFramePr/>
            <p:nvPr>
              <p:extLst/>
            </p:nvPr>
          </p:nvGraphicFramePr>
          <p:xfrm>
            <a:off x="4417549" y="2456814"/>
            <a:ext cx="5869986" cy="25104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4550909" y="2570497"/>
              <a:ext cx="179475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350" b="1" dirty="0">
                  <a:solidFill>
                    <a:srgbClr val="5C5C5C"/>
                  </a:solidFill>
                  <a:latin typeface="Calibri" panose="020F0502020204030204"/>
                </a:rPr>
                <a:t>BWR Objectives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56514" y="2141292"/>
            <a:ext cx="718011" cy="2292392"/>
            <a:chOff x="10875352" y="2855056"/>
            <a:chExt cx="957348" cy="305652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46917" y="4538109"/>
              <a:ext cx="730621" cy="64795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6465" y="5107616"/>
              <a:ext cx="453646" cy="31075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75352" y="5483902"/>
              <a:ext cx="957348" cy="42767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06012" y="3673960"/>
              <a:ext cx="781180" cy="33099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875352" y="2855056"/>
              <a:ext cx="875604" cy="7557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1125" y="4083172"/>
              <a:ext cx="501073" cy="501073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4703260" y="1701691"/>
            <a:ext cx="3204889" cy="1603266"/>
            <a:chOff x="110122" y="2346358"/>
            <a:chExt cx="4267056" cy="2137688"/>
          </a:xfrm>
        </p:grpSpPr>
        <p:grpSp>
          <p:nvGrpSpPr>
            <p:cNvPr id="65" name="Group 64"/>
            <p:cNvGrpSpPr/>
            <p:nvPr/>
          </p:nvGrpSpPr>
          <p:grpSpPr>
            <a:xfrm>
              <a:off x="110122" y="2346358"/>
              <a:ext cx="4193741" cy="2137688"/>
              <a:chOff x="110122" y="2346358"/>
              <a:chExt cx="4193741" cy="213768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10122" y="2461229"/>
                <a:ext cx="3661929" cy="2022817"/>
                <a:chOff x="6710513" y="2376405"/>
                <a:chExt cx="3661929" cy="2022817"/>
              </a:xfrm>
            </p:grpSpPr>
            <p:sp>
              <p:nvSpPr>
                <p:cNvPr id="48" name="Pentagon 51">
                  <a:extLst>
                    <a:ext uri="{FF2B5EF4-FFF2-40B4-BE49-F238E27FC236}">
                      <a16:creationId xmlns:a16="http://schemas.microsoft.com/office/drawing/2014/main" id="{A5C38846-D652-4003-A139-307177112547}"/>
                    </a:ext>
                  </a:extLst>
                </p:cNvPr>
                <p:cNvSpPr/>
                <p:nvPr/>
              </p:nvSpPr>
              <p:spPr>
                <a:xfrm>
                  <a:off x="6718994" y="2376405"/>
                  <a:ext cx="3653448" cy="914153"/>
                </a:xfrm>
                <a:prstGeom prst="homePlate">
                  <a:avLst>
                    <a:gd name="adj" fmla="val 23635"/>
                  </a:avLst>
                </a:prstGeom>
                <a:solidFill>
                  <a:srgbClr val="44546A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36000" rtlCol="0" anchor="ctr"/>
                <a:lstStyle/>
                <a:p>
                  <a:pPr defTabSz="914355"/>
                  <a:r>
                    <a:rPr lang="en-GB" sz="900" b="1" dirty="0">
                      <a:solidFill>
                        <a:prstClr val="white"/>
                      </a:solidFill>
                      <a:latin typeface="Arial"/>
                    </a:rPr>
                    <a:t>Current MVP Focus</a:t>
                  </a:r>
                </a:p>
                <a:p>
                  <a:pPr marL="128588" indent="-128588" defTabSz="914355">
                    <a:buFont typeface="Arial" panose="020B0604020202020204" pitchFamily="34" charset="0"/>
                    <a:buChar char="•"/>
                  </a:pPr>
                  <a:r>
                    <a:rPr lang="en-GB" sz="900" dirty="0">
                      <a:solidFill>
                        <a:prstClr val="white"/>
                      </a:solidFill>
                      <a:latin typeface="Arial"/>
                    </a:rPr>
                    <a:t>Annual Discounting settlement </a:t>
                  </a:r>
                </a:p>
                <a:p>
                  <a:pPr marL="471488" lvl="1" indent="-128588" defTabSz="914355">
                    <a:buFont typeface="Arial" panose="020B0604020202020204" pitchFamily="34" charset="0"/>
                    <a:buChar char="•"/>
                  </a:pPr>
                  <a:r>
                    <a:rPr lang="en-GB" sz="900" dirty="0">
                      <a:solidFill>
                        <a:prstClr val="white"/>
                      </a:solidFill>
                      <a:latin typeface="Arial"/>
                    </a:rPr>
                    <a:t>Hyperledger Fabric</a:t>
                  </a:r>
                </a:p>
              </p:txBody>
            </p:sp>
            <p:sp>
              <p:nvSpPr>
                <p:cNvPr id="53" name="Pentagon 51">
                  <a:extLst>
                    <a:ext uri="{FF2B5EF4-FFF2-40B4-BE49-F238E27FC236}">
                      <a16:creationId xmlns:a16="http://schemas.microsoft.com/office/drawing/2014/main" id="{A5C38846-D652-4003-A139-307177112547}"/>
                    </a:ext>
                  </a:extLst>
                </p:cNvPr>
                <p:cNvSpPr/>
                <p:nvPr/>
              </p:nvSpPr>
              <p:spPr>
                <a:xfrm>
                  <a:off x="6710513" y="3403275"/>
                  <a:ext cx="3653448" cy="995947"/>
                </a:xfrm>
                <a:prstGeom prst="homePlate">
                  <a:avLst>
                    <a:gd name="adj" fmla="val 23635"/>
                  </a:avLst>
                </a:prstGeom>
                <a:solidFill>
                  <a:srgbClr val="44546A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36000" rtlCol="0" anchor="ctr"/>
                <a:lstStyle/>
                <a:p>
                  <a:pPr defTabSz="914355"/>
                  <a:r>
                    <a:rPr lang="en-GB" sz="900" b="1" dirty="0">
                      <a:solidFill>
                        <a:prstClr val="white"/>
                      </a:solidFill>
                      <a:latin typeface="Arial"/>
                    </a:rPr>
                    <a:t>Future MVP(s) Focus</a:t>
                  </a:r>
                </a:p>
                <a:p>
                  <a:pPr marL="128588" indent="-128588" defTabSz="914355">
                    <a:buFont typeface="Arial" panose="020B0604020202020204" pitchFamily="34" charset="0"/>
                    <a:buChar char="•"/>
                  </a:pPr>
                  <a:r>
                    <a:rPr lang="en-GB" sz="900" dirty="0">
                      <a:solidFill>
                        <a:prstClr val="white"/>
                      </a:solidFill>
                      <a:latin typeface="Arial"/>
                    </a:rPr>
                    <a:t>TAP and/or BCE + Inter-ledger Interoperability</a:t>
                  </a:r>
                </a:p>
                <a:p>
                  <a:pPr marL="471488" lvl="1" indent="-128588" defTabSz="914355">
                    <a:buFont typeface="Arial" panose="020B0604020202020204" pitchFamily="34" charset="0"/>
                    <a:buChar char="•"/>
                  </a:pPr>
                  <a:r>
                    <a:rPr lang="en-GB" sz="900" dirty="0">
                      <a:solidFill>
                        <a:prstClr val="white"/>
                      </a:solidFill>
                      <a:latin typeface="Arial"/>
                    </a:rPr>
                    <a:t>Hyperledger, </a:t>
                  </a:r>
                  <a:r>
                    <a:rPr lang="en-GB" sz="900" dirty="0" err="1">
                      <a:solidFill>
                        <a:prstClr val="white"/>
                      </a:solidFill>
                      <a:latin typeface="Arial"/>
                    </a:rPr>
                    <a:t>Ethereum</a:t>
                  </a:r>
                  <a:r>
                    <a:rPr lang="en-GB" sz="900" dirty="0">
                      <a:solidFill>
                        <a:prstClr val="white"/>
                      </a:solidFill>
                      <a:latin typeface="Arial"/>
                    </a:rPr>
                    <a:t> and Corda </a:t>
                  </a:r>
                </a:p>
                <a:p>
                  <a:pPr marL="128588" indent="-128588" defTabSz="914355">
                    <a:buFont typeface="Arial" panose="020B0604020202020204" pitchFamily="34" charset="0"/>
                    <a:buChar char="•"/>
                  </a:pPr>
                  <a:r>
                    <a:rPr lang="en-GB" sz="900" dirty="0">
                      <a:solidFill>
                        <a:prstClr val="white"/>
                      </a:solidFill>
                      <a:latin typeface="Arial"/>
                    </a:rPr>
                    <a:t>TAP and/or BCE + Inter-network Interoperability</a:t>
                  </a: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2790136" y="2346358"/>
                <a:ext cx="1513727" cy="33855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GB" sz="1050" dirty="0">
                    <a:solidFill>
                      <a:srgbClr val="FFFFFF"/>
                    </a:solidFill>
                    <a:latin typeface="Calibri" panose="020F0502020204030204"/>
                  </a:rPr>
                  <a:t>by </a:t>
                </a:r>
                <a:r>
                  <a:rPr lang="en-GB" sz="1050" dirty="0" smtClean="0">
                    <a:solidFill>
                      <a:srgbClr val="FFFFFF"/>
                    </a:solidFill>
                    <a:latin typeface="Calibri" panose="020F0502020204030204"/>
                  </a:rPr>
                  <a:t>APR’21</a:t>
                </a:r>
                <a:endParaRPr lang="en-GB" sz="105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858812" y="3392138"/>
              <a:ext cx="1518366" cy="33855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050" dirty="0" smtClean="0">
                  <a:solidFill>
                    <a:srgbClr val="FFFFFF"/>
                  </a:solidFill>
                  <a:latin typeface="Calibri" panose="020F0502020204030204"/>
                </a:rPr>
                <a:t>MAY’21 </a:t>
              </a:r>
              <a:r>
                <a:rPr lang="en-GB" sz="1050" dirty="0">
                  <a:solidFill>
                    <a:srgbClr val="FFFFFF"/>
                  </a:solidFill>
                  <a:latin typeface="Calibri" panose="020F0502020204030204"/>
                </a:rPr>
                <a:t>onwards</a:t>
              </a:r>
            </a:p>
          </p:txBody>
        </p:sp>
      </p:grpSp>
      <p:graphicFrame>
        <p:nvGraphicFramePr>
          <p:cNvPr id="63" name="Diagram 62"/>
          <p:cNvGraphicFramePr/>
          <p:nvPr/>
        </p:nvGraphicFramePr>
        <p:xfrm>
          <a:off x="-242262" y="3495209"/>
          <a:ext cx="4497204" cy="131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4597829" y="3671312"/>
            <a:ext cx="2829902" cy="1151577"/>
            <a:chOff x="6515419" y="4772172"/>
            <a:chExt cx="3773203" cy="1535436"/>
          </a:xfrm>
        </p:grpSpPr>
        <p:sp>
          <p:nvSpPr>
            <p:cNvPr id="71" name="Pentagon 51">
              <a:extLst>
                <a:ext uri="{FF2B5EF4-FFF2-40B4-BE49-F238E27FC236}">
                  <a16:creationId xmlns:a16="http://schemas.microsoft.com/office/drawing/2014/main" id="{A5C38846-D652-4003-A139-307177112547}"/>
                </a:ext>
              </a:extLst>
            </p:cNvPr>
            <p:cNvSpPr/>
            <p:nvPr/>
          </p:nvSpPr>
          <p:spPr>
            <a:xfrm>
              <a:off x="6515419" y="5311661"/>
              <a:ext cx="3773203" cy="995947"/>
            </a:xfrm>
            <a:prstGeom prst="homePlate">
              <a:avLst>
                <a:gd name="adj" fmla="val 2363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rtlCol="0" anchor="ctr"/>
            <a:lstStyle/>
            <a:p>
              <a:pPr marL="128588" indent="-128588" defTabSz="914355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prstClr val="white"/>
                  </a:solidFill>
                  <a:latin typeface="Arial"/>
                </a:rPr>
                <a:t>All GSMA members are welcome to join</a:t>
              </a:r>
            </a:p>
            <a:p>
              <a:pPr marL="471488" lvl="1" indent="-128588" defTabSz="914355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prstClr val="white"/>
                  </a:solidFill>
                  <a:latin typeface="Arial"/>
                </a:rPr>
                <a:t>Bring own skills, resources &amp; funding</a:t>
              </a:r>
            </a:p>
            <a:p>
              <a:pPr marL="471488" lvl="1" indent="-128588" defTabSz="914355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prstClr val="white"/>
                  </a:solidFill>
                  <a:latin typeface="Arial"/>
                </a:rPr>
                <a:t>Hands on development &amp; specifications</a:t>
              </a:r>
            </a:p>
            <a:p>
              <a:pPr marL="471488" lvl="1" indent="-128588" defTabSz="914355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prstClr val="white"/>
                  </a:solidFill>
                  <a:latin typeface="Arial"/>
                </a:rPr>
                <a:t>Reference Industry Implementation</a:t>
              </a:r>
            </a:p>
            <a:p>
              <a:pPr marL="471488" lvl="1" indent="-128588" defTabSz="914355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prstClr val="white"/>
                  </a:solidFill>
                  <a:latin typeface="Arial"/>
                </a:rPr>
                <a:t>Open sourcing model</a:t>
              </a:r>
              <a:endParaRPr lang="en-GB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5868555-FB4E-4095-85B7-D63B111A95F9}"/>
                </a:ext>
              </a:extLst>
            </p:cNvPr>
            <p:cNvSpPr txBox="1"/>
            <p:nvPr/>
          </p:nvSpPr>
          <p:spPr>
            <a:xfrm>
              <a:off x="7439581" y="4772172"/>
              <a:ext cx="1661462" cy="4473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lIns="36000" rtlCol="0">
              <a:noAutofit/>
            </a:bodyPr>
            <a:lstStyle/>
            <a:p>
              <a:pPr algn="ctr" defTabSz="914355"/>
              <a:r>
                <a:rPr lang="en-GB" sz="900" dirty="0">
                  <a:solidFill>
                    <a:prstClr val="black"/>
                  </a:solidFill>
                  <a:latin typeface="Arial"/>
                </a:rPr>
                <a:t>How to participate?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8607BA86-D07A-4755-AFFE-F7959A70CC81}"/>
                </a:ext>
              </a:extLst>
            </p:cNvPr>
            <p:cNvSpPr/>
            <p:nvPr/>
          </p:nvSpPr>
          <p:spPr>
            <a:xfrm>
              <a:off x="8178572" y="5110025"/>
              <a:ext cx="183479" cy="218971"/>
            </a:xfrm>
            <a:prstGeom prst="diamond">
              <a:avLst/>
            </a:prstGeom>
            <a:solidFill>
              <a:srgbClr val="2329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7698697" y="4516035"/>
            <a:ext cx="1021760" cy="4296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srgbClr val="FFFFFF"/>
                </a:solidFill>
                <a:latin typeface="Calibri" panose="020F0502020204030204"/>
                <a:hlinkClick r:id="rId20"/>
              </a:rPr>
              <a:t>Learn More</a:t>
            </a:r>
            <a:endParaRPr lang="en-GB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908149" y="1115874"/>
            <a:ext cx="1068469" cy="3304292"/>
            <a:chOff x="10544202" y="1487832"/>
            <a:chExt cx="1424626" cy="4405723"/>
          </a:xfrm>
        </p:grpSpPr>
        <p:sp>
          <p:nvSpPr>
            <p:cNvPr id="39" name="TextBox 38"/>
            <p:cNvSpPr txBox="1"/>
            <p:nvPr/>
          </p:nvSpPr>
          <p:spPr>
            <a:xfrm>
              <a:off x="10544202" y="1487832"/>
              <a:ext cx="142462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350" b="1" dirty="0">
                  <a:solidFill>
                    <a:srgbClr val="5C5C5C"/>
                  </a:solidFill>
                  <a:latin typeface="Calibri" panose="020F0502020204030204"/>
                </a:rPr>
                <a:t>Participants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0666" y="1939165"/>
              <a:ext cx="1051700" cy="58895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3826" y="2597363"/>
              <a:ext cx="996805" cy="286541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10875352" y="2837033"/>
              <a:ext cx="957348" cy="3056522"/>
              <a:chOff x="10875352" y="2855056"/>
              <a:chExt cx="957348" cy="3056522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46917" y="4538109"/>
                <a:ext cx="730621" cy="647951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36465" y="5107616"/>
                <a:ext cx="453646" cy="310754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75352" y="5483902"/>
                <a:ext cx="957348" cy="427676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06012" y="3673960"/>
                <a:ext cx="781180" cy="330991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75352" y="2855056"/>
                <a:ext cx="875604" cy="755752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41125" y="4083172"/>
                <a:ext cx="501073" cy="501073"/>
              </a:xfrm>
              <a:prstGeom prst="rect">
                <a:avLst/>
              </a:prstGeom>
            </p:spPr>
          </p:pic>
        </p:grpSp>
      </p:grpSp>
      <p:sp>
        <p:nvSpPr>
          <p:cNvPr id="42" name="Title 2"/>
          <p:cNvSpPr txBox="1">
            <a:spLocks/>
          </p:cNvSpPr>
          <p:nvPr/>
        </p:nvSpPr>
        <p:spPr>
          <a:xfrm>
            <a:off x="-13960" y="383538"/>
            <a:ext cx="9379962" cy="422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ZA" sz="2550" b="1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GB" sz="2400" smtClean="0"/>
              <a:t>Example: Blockchain for Wholesale Roaming initiative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539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Custom Desig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ustom Design">
  <a:themeElements>
    <a:clrScheme name="GSMA Theme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DE002B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81C24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Custom Design">
  <a:themeElements>
    <a:clrScheme name="GSMA Theme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DE002B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81C24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SMASecurityGroup xmlns="ADEDD60E-22E2-4049-BE99-80A2BB237DD5">Confidential - Full, Rapporteur, Associate and Affiliate Members</GSMASecurityGroup>
    <GSMASummary xmlns="ADEDD60E-22E2-4049-BE99-80A2BB237DD5"> </GSMASummary>
    <GSMAItemFor xmlns="ADEDD60E-22E2-4049-BE99-80A2BB237DD5">Information Only</GSMAItemFor>
    <GSMAMeetingDate xmlns="ADEDD60E-22E2-4049-BE99-80A2BB237DD5">2019-10-28T09:00:00+00:00</GSMAMeetingDate>
    <GSMADocumentOwner xmlns="ADEDD60E-22E2-4049-BE99-80A2BB237DD5">
      <UserInfo>
        <DisplayName>Randall Peterson (Union Telephone Company)</DisplayName>
        <AccountId>5381</AccountId>
        <AccountType/>
      </UserInfo>
    </GSMADocumentOwner>
    <GSMAListOfContributors xmlns="ADEDD60E-22E2-4049-BE99-80A2BB237DD5" xsi:nil="true"/>
    <GSMAKBCategoryTaxHTField0 xmlns="ADEDD60E-22E2-4049-BE99-80A2BB237DD5">
      <Terms xmlns="http://schemas.microsoft.com/office/infopath/2007/PartnerControls"/>
    </GSMAKBCategoryTaxHTField0>
    <TaxCatchAll xmlns="54cf9ea2-8b24-4a35-a789-c10402c86061">
      <Value>8</Value>
    </TaxCatchAll>
    <GSMADocumentCreatedDate xmlns="ADEDD60E-22E2-4049-BE99-80A2BB237DD5">2019-10-14T10:52:19+00:00</GSMADocumentCreatedDate>
    <GSMAMeetingNameAndNumber xmlns="ADEDD60E-22E2-4049-BE99-80A2BB237DD5">
      <Url>https://infocentre2.gsma.com/gp/wg/WA/Lists/Calendar/DispForm.aspx?ID=25</Url>
      <Description>WAS#10 Event</Description>
    </GSMAMeetingNameAndNumber>
    <GSMADocumentCreatedBy xmlns="ADEDD60E-22E2-4049-BE99-80A2BB237DD5">
      <UserInfo>
        <DisplayName/>
        <AccountId xsi:nil="true"/>
        <AccountType/>
      </UserInfo>
    </GSMADocumentCreatedBy>
    <GSMAShowInGeneralView xmlns="ADEDD60E-22E2-4049-BE99-80A2BB237DD5">true</GSMAShowInGeneralView>
    <GSMATitle xmlns="ADEDD60E-22E2-4049-BE99-80A2BB237DD5">IDS Update</GSMATitle>
    <GSMADocumentTypeTaxHTField0 xmlns="ADEDD60E-22E2-4049-BE99-80A2BB237DD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ea886d15-f060-4293-b7b7-47e866d9f02c</TermId>
        </TermInfo>
      </Terms>
    </GSMADocumentTypeTaxHTField0>
    <GSMATemplateConversionStatus xmlns="ADEDD60E-22E2-4049-BE99-80A2BB237DD5" xsi:nil="true"/>
    <GSMAMeetingNameAndNumberText xmlns="ADEDD60E-22E2-4049-BE99-80A2BB237DD5">WAS#10 Event</GSMAMeetingNameAndNumberText>
    <GSMAMeetingItemNumber xmlns="ADEDD60E-22E2-4049-BE99-80A2BB237DD5">WAS#10 Event Doc 015</GSMAMeetingItemNumber>
    <GSMADocumentNumber xmlns="ADEDD60E-22E2-4049-BE99-80A2BB237DD5" xsi:nil="true"/>
    <GSMAMeetingLocation xmlns="ADEDD60E-22E2-4049-BE99-80A2BB237DD5">Valencia, Spain</GSMAMeetingLocation>
    <GSMARelatedDiscussion xmlns="ADEDD60E-22E2-4049-BE99-80A2BB237DD5">
      <Url xsi:nil="true"/>
      <Description xsi:nil="true"/>
    </GSMARelatedDiscussion>
    <_dlc_DocId xmlns="54cf9ea2-8b24-4a35-a789-c10402c86061">INFO-3917-823</_dlc_DocId>
    <_dlc_DocIdUrl xmlns="54cf9ea2-8b24-4a35-a789-c10402c86061">
      <Url>https://infocentre2.gsma.com/gp/wg/WA/_layouts/DocIdRedir.aspx?ID=INFO-3917-823</Url>
      <Description>INFO-3917-823</Description>
    </_dlc_DocIdUrl>
    <GSMAMeetingNameAndNumberLocal xmlns="ADEDD60E-22E2-4049-BE99-80A2BB237DD5">
      <Url>https://infocentre2.gsma.com/gp/wg/WA/Lists/Calendar/DispForm.aspx?ID=25</Url>
      <Description>WAS#10 Event</Description>
    </GSMAMeetingNameAndNumberLocal>
    <GSMAMeetingItemNumberLocal xmlns="ADEDD60E-22E2-4049-BE99-80A2BB237DD5">WAS#10 Event Doc 015</GSMAMeetingItemNumberLoc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roup Document" ma:contentTypeID="0x010100EC728DFF17A841B193288BA44365FF7000B94428117C9D4ABEAE546B343679976600ACDBF4E2DAA944C2AE01FEAD255A01F600E072FB58C973A44FB7586DB7BC197BFD" ma:contentTypeVersion="3" ma:contentTypeDescription="Group Document Content Type" ma:contentTypeScope="" ma:versionID="a1a26f7acc12f4cd0a890c28d8d816e1">
  <xsd:schema xmlns:xsd="http://www.w3.org/2001/XMLSchema" xmlns:xs="http://www.w3.org/2001/XMLSchema" xmlns:p="http://schemas.microsoft.com/office/2006/metadata/properties" xmlns:ns2="ADEDD60E-22E2-4049-BE99-80A2BB237DD5" xmlns:ns3="54cf9ea2-8b24-4a35-a789-c10402c86061" targetNamespace="http://schemas.microsoft.com/office/2006/metadata/properties" ma:root="true" ma:fieldsID="9b2b830dca82fab4aceadb649d669729" ns2:_="" ns3:_="">
    <xsd:import namespace="ADEDD60E-22E2-4049-BE99-80A2BB237DD5"/>
    <xsd:import namespace="54cf9ea2-8b24-4a35-a789-c10402c86061"/>
    <xsd:element name="properties">
      <xsd:complexType>
        <xsd:sequence>
          <xsd:element name="documentManagement">
            <xsd:complexType>
              <xsd:all>
                <xsd:element ref="ns2:GSMATitle" minOccurs="0"/>
                <xsd:element ref="ns2:GSMAKBCategoryTaxHTField0" minOccurs="0"/>
                <xsd:element ref="ns2:GSMADocumentTypeTaxHTField0" minOccurs="0"/>
                <xsd:element ref="ns2:GSMASecurityGroup"/>
                <xsd:element ref="ns2:GSMADocumentOwner" minOccurs="0"/>
                <xsd:element ref="ns2:GSMARelatedDiscussion" minOccurs="0"/>
                <xsd:element ref="ns2:GSMADocumentCreatedDate" minOccurs="0"/>
                <xsd:element ref="ns2:GSMADocumentCreatedBy" minOccurs="0"/>
                <xsd:element ref="ns2:GSMATemplateNumber" minOccurs="0"/>
                <xsd:element ref="ns2:GSMATemplateConversionStatus" minOccurs="0"/>
                <xsd:element ref="ns2:GSMAMeetingNameAndNumberText" minOccurs="0"/>
                <xsd:element ref="ns2:GSMAMeetingNameAndNumber" minOccurs="0"/>
                <xsd:element ref="ns2:GSMAMeetingItemNumber" minOccurs="0"/>
                <xsd:element ref="ns2:GSMAMeetingDate" minOccurs="0"/>
                <xsd:element ref="ns2:GSMAMeetingLocation" minOccurs="0"/>
                <xsd:element ref="ns2:GSMAMeetingNameAndNumberLocal" minOccurs="0"/>
                <xsd:element ref="ns2:GSMAMeetingItemNumberLocal" minOccurs="0"/>
                <xsd:element ref="ns2:GSMAItemFor" minOccurs="0"/>
                <xsd:element ref="ns2:GSMADocumentNumber" minOccurs="0"/>
                <xsd:element ref="ns2:GSMAShowInGeneralView" minOccurs="0"/>
                <xsd:element ref="ns2:GSMASummary" minOccurs="0"/>
                <xsd:element ref="ns2:GSMAListOfContributors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DD60E-22E2-4049-BE99-80A2BB237DD5" elementFormDefault="qualified">
    <xsd:import namespace="http://schemas.microsoft.com/office/2006/documentManagement/types"/>
    <xsd:import namespace="http://schemas.microsoft.com/office/infopath/2007/PartnerControls"/>
    <xsd:element name="GSMATitle" ma:index="8" nillable="true" ma:displayName="Document Title" ma:internalName="GSMATitle">
      <xsd:simpleType>
        <xsd:restriction base="dms:Text"/>
      </xsd:simpleType>
    </xsd:element>
    <xsd:element name="GSMAKBCategoryTaxHTField0" ma:index="10" nillable="true" ma:taxonomy="true" ma:internalName="GSMAKBCategoryTaxHTField0" ma:taxonomyFieldName="GSMAKBCategory" ma:displayName="KB Category" ma:fieldId="{21dee129-e704-4a2f-bbcd-72336400b048}" ma:taxonomyMulti="true" ma:sspId="da14f4a6-95d7-4d6d-97ca-713f9b6ea8eb" ma:termSetId="7526875a-7b98-42d9-b6a7-9f2766f847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SMADocumentTypeTaxHTField0" ma:index="12" ma:taxonomy="true" ma:internalName="GSMADocumentTypeTaxHTField0" ma:taxonomyFieldName="GSMADocumentType" ma:displayName="Document Type" ma:fieldId="{34a499d2-2c5a-49b8-81ca-7ba3b22c0d34}" ma:sspId="da14f4a6-95d7-4d6d-97ca-713f9b6ea8eb" ma:termSetId="ede25075-d64e-4502-8d90-5c5d069245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SMASecurityGroup" ma:index="13" ma:displayName="Security Classification" ma:internalName="GSMASecurityGroup">
      <xsd:simpleType>
        <xsd:restriction base="dms:Choice">
          <xsd:enumeration value="Non-confidential"/>
          <xsd:enumeration value="Confidential - Full and Rapporteur Members"/>
          <xsd:enumeration value="Confidential - Full Members"/>
          <xsd:enumeration value="Confidential - Group Members"/>
          <xsd:enumeration value="Confidential - Group Members (Full Members only)"/>
          <xsd:enumeration value="Confidential - Full, Rapporteur, Associate and Affiliate Members"/>
        </xsd:restriction>
      </xsd:simpleType>
    </xsd:element>
    <xsd:element name="GSMADocumentOwner" ma:index="14" nillable="true" ma:displayName="Document Owner" ma:list="UserInfo" ma:SharePointGroup="0" ma:internalName="GSMA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SMARelatedDiscussion" ma:index="15" nillable="true" ma:displayName="Related Discussion" ma:format="Hyperlink" ma:internalName="GSMARelatedDiscuss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SMADocumentCreatedDate" ma:index="16" nillable="true" ma:displayName="Document Creation Date" ma:internalName="GSMADocumentCreatedDate">
      <xsd:simpleType>
        <xsd:restriction base="dms:DateTime"/>
      </xsd:simpleType>
    </xsd:element>
    <xsd:element name="GSMADocumentCreatedBy" ma:index="17" nillable="true" ma:displayName="Document Author" ma:internalName="GSMADocumentCre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SMATemplateNumber" ma:index="18" nillable="true" ma:displayName="Template Number" ma:internalName="GSMATemplateNumber" ma:readOnly="true">
      <xsd:simpleType>
        <xsd:restriction base="dms:Text"/>
      </xsd:simpleType>
    </xsd:element>
    <xsd:element name="GSMATemplateConversionStatus" ma:index="19" nillable="true" ma:displayName="Template Conversion Status" ma:internalName="GSMATemplateConversionStatus" ma:readOnly="false">
      <xsd:simpleType>
        <xsd:restriction base="dms:Text"/>
      </xsd:simpleType>
    </xsd:element>
    <xsd:element name="GSMAMeetingNameAndNumberText" ma:index="20" nillable="true" ma:displayName="Meeting Name and Number Text" ma:internalName="GSMAMeetingNameAndNumberText">
      <xsd:simpleType>
        <xsd:restriction base="dms:Text"/>
      </xsd:simpleType>
    </xsd:element>
    <xsd:element name="GSMAMeetingNameAndNumber" ma:index="21" nillable="true" ma:displayName="Meeting Name and Number" ma:format="Hyperlink" ma:internalName="GSMAMeetingNameAndNumb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SMAMeetingItemNumber" ma:index="22" nillable="true" ma:displayName="Meeting Document Number" ma:internalName="GSMAMeetingItemNumber">
      <xsd:simpleType>
        <xsd:restriction base="dms:Text"/>
      </xsd:simpleType>
    </xsd:element>
    <xsd:element name="GSMAMeetingDate" ma:index="23" nillable="true" ma:displayName="Meeting Date" ma:indexed="true" ma:internalName="GSMAMeetingDate">
      <xsd:simpleType>
        <xsd:restriction base="dms:DateTime"/>
      </xsd:simpleType>
    </xsd:element>
    <xsd:element name="GSMAMeetingLocation" ma:index="24" nillable="true" ma:displayName="Meeting Location" ma:internalName="GSMAMeetingLocation">
      <xsd:simpleType>
        <xsd:restriction base="dms:Text"/>
      </xsd:simpleType>
    </xsd:element>
    <xsd:element name="GSMAMeetingNameAndNumberLocal" ma:index="25" nillable="true" ma:displayName="Meeting Name and Number (Local)" ma:format="Hyperlink" ma:internalName="GSMAMeetingNameAndNumberLoca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SMAMeetingItemNumberLocal" ma:index="26" nillable="true" ma:displayName="Meeting Document Number (Local)" ma:internalName="GSMAMeetingItemNumberLocal" ma:readOnly="true">
      <xsd:simpleType>
        <xsd:restriction base="dms:Text"/>
      </xsd:simpleType>
    </xsd:element>
    <xsd:element name="GSMAItemFor" ma:index="27" nillable="true" ma:displayName="This document is for" ma:internalName="GSMAItemFor">
      <xsd:simpleType>
        <xsd:restriction base="dms:Choice">
          <xsd:enumeration value="Approval"/>
          <xsd:enumeration value="Discussion"/>
          <xsd:enumeration value="Information Only"/>
        </xsd:restriction>
      </xsd:simpleType>
    </xsd:element>
    <xsd:element name="GSMADocumentNumber" ma:index="28" nillable="true" ma:displayName="Document Number" ma:internalName="GSMADocumentNumber">
      <xsd:simpleType>
        <xsd:restriction base="dms:Text"/>
      </xsd:simpleType>
    </xsd:element>
    <xsd:element name="GSMAShowInGeneralView" ma:index="29" nillable="true" ma:displayName="Show in General View" ma:description="Should this document be displayed in the General view?" ma:indexed="true" ma:internalName="GSMAShowInGeneralView">
      <xsd:simpleType>
        <xsd:restriction base="dms:Boolean"/>
      </xsd:simpleType>
    </xsd:element>
    <xsd:element name="GSMASummary" ma:index="30" nillable="true" ma:displayName="Summary" ma:internalName="GSMASummary">
      <xsd:simpleType>
        <xsd:restriction base="dms:Note"/>
      </xsd:simpleType>
    </xsd:element>
    <xsd:element name="GSMAListOfContributors" ma:index="31" nillable="true" ma:displayName="List of contributors" ma:description="A list of contributors to be displayed on the cover sheet of the document" ma:internalName="GSMAListOfContributo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9ea2-8b24-4a35-a789-c10402c86061" elementFormDefault="qualified">
    <xsd:import namespace="http://schemas.microsoft.com/office/2006/documentManagement/types"/>
    <xsd:import namespace="http://schemas.microsoft.com/office/infopath/2007/PartnerControls"/>
    <xsd:element name="_dlc_DocId" ma:index="3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35" nillable="true" ma:displayName="Taxonomy Catch All Column" ma:description="" ma:hidden="true" ma:list="{4a451a5f-d246-48f2-841a-fce3dd0c2c73}" ma:internalName="TaxCatchAll" ma:showField="CatchAllData" ma:web="54cf9ea2-8b24-4a35-a789-c10402c860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GroupDocument_ItemAdded</Name>
    <Synchronization>Synchronous</Synchronization>
    <Type>10001</Type>
    <SequenceNumber>101</SequenceNumber>
    <Assembly>Concentra.GSMA.Infocentre2, Version=1.0.0.0, Culture=neutral, PublicKeyToken=c190f15a35a842aa</Assembly>
    <Class>Concentra.GSMA.Infocentre2.Content_Types.EventReceivers.GroupDocumentEventReceiver</Class>
    <Data/>
    <Filter/>
  </Receiver>
  <Receiver>
    <Name>GroupDocument_ItemUpdated</Name>
    <Synchronization>Synchronous</Synchronization>
    <Type>10002</Type>
    <SequenceNumber>103</SequenceNumber>
    <Assembly>Concentra.GSMA.Infocentre2, Version=1.0.0.0, Culture=neutral, PublicKeyToken=c190f15a35a842aa</Assembly>
    <Class>Concentra.GSMA.Infocentre2.Content_Types.EventReceivers.GroupDocumentEventReceiver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F2B18D-D1F3-411F-BDB5-94F337CAE27D}">
  <ds:schemaRefs>
    <ds:schemaRef ds:uri="http://purl.org/dc/dcmitype/"/>
    <ds:schemaRef ds:uri="ADEDD60E-22E2-4049-BE99-80A2BB237DD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4cf9ea2-8b24-4a35-a789-c10402c8606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E5ACEE-F410-4C35-92DF-F089C97B87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F5A90-E0FF-43E3-B672-4E64BD11A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EDD60E-22E2-4049-BE99-80A2BB237DD5"/>
    <ds:schemaRef ds:uri="54cf9ea2-8b24-4a35-a789-c10402c86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47DE505-3AE9-4C33-A08F-9AA7A374C8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43348</TotalTime>
  <Words>1556</Words>
  <Application>Microsoft Office PowerPoint</Application>
  <PresentationFormat>On-screen Show (16:9)</PresentationFormat>
  <Paragraphs>344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Futura LT Book</vt:lpstr>
      <vt:lpstr>Sketch Rockwell</vt:lpstr>
      <vt:lpstr>Times New Roman</vt:lpstr>
      <vt:lpstr>Wingdings</vt:lpstr>
      <vt:lpstr>3_Custom Design</vt:lpstr>
      <vt:lpstr>2_Custom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3_GSMA</vt:lpstr>
      <vt:lpstr>10_Custom Design</vt:lpstr>
      <vt:lpstr>Custom Design</vt:lpstr>
      <vt:lpstr>1_Custom Design</vt:lpstr>
      <vt:lpstr>PowerPoint Presentation</vt:lpstr>
      <vt:lpstr>Shared Industry Vision - key attributes</vt:lpstr>
      <vt:lpstr>Blockchain - How big is the opportunity for Telcos</vt:lpstr>
      <vt:lpstr>Contextualizing the use case opportunity</vt:lpstr>
      <vt:lpstr>Gartner’s 4 phase blockchain spectrum vs GSMA focus areas</vt:lpstr>
      <vt:lpstr>Collaborative Use Case - Concept to Delivery</vt:lpstr>
      <vt:lpstr>Example: Wholesale Settlements –  Unlocking a multi-billion dollar opportunity</vt:lpstr>
      <vt:lpstr>Example: Blockchain for Wholesale Roaming initiative</vt:lpstr>
      <vt:lpstr>PowerPoint Presentation</vt:lpstr>
      <vt:lpstr>Success Factors/ Implementation Strategy</vt:lpstr>
      <vt:lpstr>Blockchain Ecosystem Formation</vt:lpstr>
      <vt:lpstr>Blockchain Shared Network</vt:lpstr>
      <vt:lpstr>Blockchain Network of Networks</vt:lpstr>
      <vt:lpstr>Blockchain 3.0 Reference Architecture</vt:lpstr>
      <vt:lpstr>How Do We Measure Success Together?</vt:lpstr>
      <vt:lpstr>PowerPoint Presentation</vt:lpstr>
      <vt:lpstr>DLT Telco Eco-system Stakeholders and Roles</vt:lpstr>
      <vt:lpstr>Current Snapshot: GSMA’s DLT Eco-system Players</vt:lpstr>
      <vt:lpstr>Shared Vision Execution</vt:lpstr>
      <vt:lpstr>PowerPoint Presentation</vt:lpstr>
    </vt:vector>
  </TitlesOfParts>
  <Company>Son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IDS BCE Update</dc:title>
  <dc:creator>Twoshoes</dc:creator>
  <cp:lastModifiedBy>Shamit Bhat</cp:lastModifiedBy>
  <cp:revision>595</cp:revision>
  <cp:lastPrinted>2017-07-11T06:51:25Z</cp:lastPrinted>
  <dcterms:created xsi:type="dcterms:W3CDTF">2015-07-28T11:46:19Z</dcterms:created>
  <dcterms:modified xsi:type="dcterms:W3CDTF">2021-04-08T15:41:19Z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0x010100EC728DFF17A841B193288BA44365FF7000B94428117C9D4ABEAE546B343679976600ACDBF4E2DAA944C2AE01FEAD255A01F600E072FB58C973A44FB7586DB7BC197BFD</vt:lpwstr>
  </property>
  <property fmtid="{D5CDD505-2E9C-101B-9397-08002B2CF9AE}" pid="3" name="_dlc_DocIdItemGuid">
    <vt:lpwstr>8bff7cbb-a021-48b8-a4d8-a97bca39ca30</vt:lpwstr>
  </property>
  <property fmtid="{D5CDD505-2E9C-101B-9397-08002B2CF9AE}" pid="4" name="GSMAKBCategory">
    <vt:lpwstr/>
  </property>
  <property fmtid="{D5CDD505-2E9C-101B-9397-08002B2CF9AE}" pid="5" name="GSMADocumentType">
    <vt:lpwstr>8;#General|ea886d15-f060-4293-b7b7-47e866d9f02c</vt:lpwstr>
  </property>
</Properties>
</file>